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slideLayouts/slideLayout20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1" r:id="rId1"/>
    <p:sldMasterId id="2147483656" r:id="rId2"/>
    <p:sldMasterId id="2147483654" r:id="rId3"/>
  </p:sldMasterIdLst>
  <p:sldIdLst>
    <p:sldId id="270" r:id="rId4"/>
    <p:sldId id="317" r:id="rId5"/>
    <p:sldId id="319" r:id="rId6"/>
    <p:sldId id="318" r:id="rId7"/>
    <p:sldId id="313" r:id="rId8"/>
    <p:sldId id="292" r:id="rId9"/>
    <p:sldId id="310" r:id="rId10"/>
    <p:sldId id="278" r:id="rId11"/>
    <p:sldId id="277" r:id="rId12"/>
    <p:sldId id="316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52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566" autoAdjust="0"/>
    <p:restoredTop sz="94660"/>
  </p:normalViewPr>
  <p:slideViewPr>
    <p:cSldViewPr snapToGrid="0" showGuides="1">
      <p:cViewPr varScale="1">
        <p:scale>
          <a:sx n="79" d="100"/>
          <a:sy n="79" d="100"/>
        </p:scale>
        <p:origin x="101" y="336"/>
      </p:cViewPr>
      <p:guideLst>
        <p:guide orient="horz" pos="2352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viewProps" Target="viewProps.xml"/><Relationship Id="rId10" Type="http://schemas.openxmlformats.org/officeDocument/2006/relationships/slide" Target="slides/slide7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48632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924324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622010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C5B47D6-DAD7-40A6-BD10-CD2FABB1321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20944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27960874-3F9B-4D3F-855A-5669B09C929B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0" y="0"/>
            <a:ext cx="12192000" cy="313508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2B1140DE-B7EF-4821-92DB-87F8292871AB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905623" y="2078266"/>
            <a:ext cx="2298160" cy="208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</a:p>
          <a:p>
            <a:r>
              <a:rPr lang="en-US" altLang="ko-KR" dirty="0"/>
              <a:t>And Send To Back </a:t>
            </a:r>
            <a:endParaRPr lang="ko-KR" altLang="en-US" dirty="0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72D1BE3B-CE32-4F45-9E7C-3CF4C5DACDCA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6282361" y="2078266"/>
            <a:ext cx="2298160" cy="208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</a:p>
          <a:p>
            <a:r>
              <a:rPr lang="en-US" altLang="ko-KR" dirty="0"/>
              <a:t>And Send To Back </a:t>
            </a:r>
            <a:endParaRPr lang="ko-KR" altLang="en-US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6F1FA09A-98C2-4BC7-A032-43C843531C64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3593992" y="2078266"/>
            <a:ext cx="2298160" cy="208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</a:p>
          <a:p>
            <a:r>
              <a:rPr lang="en-US" altLang="ko-KR" dirty="0"/>
              <a:t>And Send To Back </a:t>
            </a:r>
            <a:endParaRPr lang="ko-KR" altLang="en-US" dirty="0"/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28718837-365D-4859-B99D-1C4C5BB7E508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8970731" y="2078266"/>
            <a:ext cx="2298160" cy="208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</a:p>
          <a:p>
            <a:r>
              <a:rPr lang="en-US" altLang="ko-KR" dirty="0"/>
              <a:t>And Send To Back </a:t>
            </a:r>
            <a:endParaRPr lang="ko-KR" altLang="en-US" dirty="0"/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4111A57B-317A-41FC-8D5B-458B4DA86DA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740105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40870882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4111A57B-317A-41FC-8D5B-458B4DA86DA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8E24A2BE-80CE-4B79-BF31-91FA62C04420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0" y="2160665"/>
            <a:ext cx="12192000" cy="250276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800" baseline="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2F51014-6E90-4769-BCD9-A06A9FC17AC8}"/>
              </a:ext>
            </a:extLst>
          </p:cNvPr>
          <p:cNvSpPr/>
          <p:nvPr userDrawn="1"/>
        </p:nvSpPr>
        <p:spPr>
          <a:xfrm>
            <a:off x="0" y="2026940"/>
            <a:ext cx="12192000" cy="72008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8BC926F-7282-4E00-BF8A-8D24B274039B}"/>
              </a:ext>
            </a:extLst>
          </p:cNvPr>
          <p:cNvSpPr/>
          <p:nvPr userDrawn="1"/>
        </p:nvSpPr>
        <p:spPr>
          <a:xfrm>
            <a:off x="0" y="4725144"/>
            <a:ext cx="12192000" cy="72008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31503362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0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4092000" y="545824"/>
            <a:ext cx="8100000" cy="273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effectLst/>
                <a:latin typeface="+mn-lt"/>
                <a:ea typeface="+mj-ea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0" y="3575404"/>
            <a:ext cx="8100000" cy="273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effectLst/>
                <a:latin typeface="+mn-lt"/>
                <a:ea typeface="+mj-ea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381169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12">
            <a:extLst>
              <a:ext uri="{FF2B5EF4-FFF2-40B4-BE49-F238E27FC236}">
                <a16:creationId xmlns:a16="http://schemas.microsoft.com/office/drawing/2014/main" id="{A7A44CD1-8791-4411-9DCF-BE8F9EB9EB1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99070" y="1223317"/>
            <a:ext cx="5441094" cy="4721980"/>
          </a:xfrm>
          <a:custGeom>
            <a:avLst/>
            <a:gdLst>
              <a:gd name="connsiteX0" fmla="*/ 2090352 w 5441094"/>
              <a:gd name="connsiteY0" fmla="*/ 2977952 h 4721980"/>
              <a:gd name="connsiteX1" fmla="*/ 3101888 w 5441094"/>
              <a:gd name="connsiteY1" fmla="*/ 4721980 h 4721980"/>
              <a:gd name="connsiteX2" fmla="*/ 1078816 w 5441094"/>
              <a:gd name="connsiteY2" fmla="*/ 4721980 h 4721980"/>
              <a:gd name="connsiteX3" fmla="*/ 2191267 w 5441094"/>
              <a:gd name="connsiteY3" fmla="*/ 2940880 h 4721980"/>
              <a:gd name="connsiteX4" fmla="*/ 4155992 w 5441094"/>
              <a:gd name="connsiteY4" fmla="*/ 2940880 h 4721980"/>
              <a:gd name="connsiteX5" fmla="*/ 3173629 w 5441094"/>
              <a:gd name="connsiteY5" fmla="*/ 4634609 h 4721980"/>
              <a:gd name="connsiteX6" fmla="*/ 0 w 5441094"/>
              <a:gd name="connsiteY6" fmla="*/ 2928524 h 4721980"/>
              <a:gd name="connsiteX7" fmla="*/ 2023072 w 5441094"/>
              <a:gd name="connsiteY7" fmla="*/ 2928524 h 4721980"/>
              <a:gd name="connsiteX8" fmla="*/ 1011536 w 5441094"/>
              <a:gd name="connsiteY8" fmla="*/ 4672552 h 4721980"/>
              <a:gd name="connsiteX9" fmla="*/ 982363 w 5441094"/>
              <a:gd name="connsiteY9" fmla="*/ 1120204 h 4721980"/>
              <a:gd name="connsiteX10" fmla="*/ 1964725 w 5441094"/>
              <a:gd name="connsiteY10" fmla="*/ 2813933 h 4721980"/>
              <a:gd name="connsiteX11" fmla="*/ 0 w 5441094"/>
              <a:gd name="connsiteY11" fmla="*/ 2813933 h 4721980"/>
              <a:gd name="connsiteX12" fmla="*/ 3816180 w 5441094"/>
              <a:gd name="connsiteY12" fmla="*/ 12357 h 4721980"/>
              <a:gd name="connsiteX13" fmla="*/ 5441094 w 5441094"/>
              <a:gd name="connsiteY13" fmla="*/ 2813933 h 4721980"/>
              <a:gd name="connsiteX14" fmla="*/ 2191266 w 5441094"/>
              <a:gd name="connsiteY14" fmla="*/ 2813933 h 4721980"/>
              <a:gd name="connsiteX15" fmla="*/ 465439 w 5441094"/>
              <a:gd name="connsiteY15" fmla="*/ 0 h 4721980"/>
              <a:gd name="connsiteX16" fmla="*/ 3715267 w 5441094"/>
              <a:gd name="connsiteY16" fmla="*/ 0 h 4721980"/>
              <a:gd name="connsiteX17" fmla="*/ 2090353 w 5441094"/>
              <a:gd name="connsiteY17" fmla="*/ 2801576 h 4721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441094" h="4721980">
                <a:moveTo>
                  <a:pt x="2090352" y="2977952"/>
                </a:moveTo>
                <a:lnTo>
                  <a:pt x="3101888" y="4721980"/>
                </a:lnTo>
                <a:lnTo>
                  <a:pt x="1078816" y="4721980"/>
                </a:lnTo>
                <a:close/>
                <a:moveTo>
                  <a:pt x="2191267" y="2940880"/>
                </a:moveTo>
                <a:lnTo>
                  <a:pt x="4155992" y="2940880"/>
                </a:lnTo>
                <a:lnTo>
                  <a:pt x="3173629" y="4634609"/>
                </a:lnTo>
                <a:close/>
                <a:moveTo>
                  <a:pt x="0" y="2928524"/>
                </a:moveTo>
                <a:lnTo>
                  <a:pt x="2023072" y="2928524"/>
                </a:lnTo>
                <a:lnTo>
                  <a:pt x="1011536" y="4672552"/>
                </a:lnTo>
                <a:close/>
                <a:moveTo>
                  <a:pt x="982363" y="1120204"/>
                </a:moveTo>
                <a:lnTo>
                  <a:pt x="1964725" y="2813933"/>
                </a:lnTo>
                <a:lnTo>
                  <a:pt x="0" y="2813933"/>
                </a:lnTo>
                <a:close/>
                <a:moveTo>
                  <a:pt x="3816180" y="12357"/>
                </a:moveTo>
                <a:lnTo>
                  <a:pt x="5441094" y="2813933"/>
                </a:lnTo>
                <a:lnTo>
                  <a:pt x="2191266" y="2813933"/>
                </a:lnTo>
                <a:close/>
                <a:moveTo>
                  <a:pt x="465439" y="0"/>
                </a:moveTo>
                <a:lnTo>
                  <a:pt x="3715267" y="0"/>
                </a:lnTo>
                <a:lnTo>
                  <a:pt x="2090353" y="280157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lvl1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0458456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C73A78E6-F71D-4312-BDB2-FA26CAF574B4}"/>
              </a:ext>
            </a:extLst>
          </p:cNvPr>
          <p:cNvSpPr/>
          <p:nvPr userDrawn="1"/>
        </p:nvSpPr>
        <p:spPr>
          <a:xfrm flipH="1" flipV="1">
            <a:off x="5119026" y="0"/>
            <a:ext cx="7072972" cy="6858000"/>
          </a:xfrm>
          <a:custGeom>
            <a:avLst/>
            <a:gdLst>
              <a:gd name="connsiteX0" fmla="*/ 0 w 7072972"/>
              <a:gd name="connsiteY0" fmla="*/ 0 h 6858000"/>
              <a:gd name="connsiteX1" fmla="*/ 7072972 w 7072972"/>
              <a:gd name="connsiteY1" fmla="*/ 1890052 h 6858000"/>
              <a:gd name="connsiteX2" fmla="*/ 3307176 w 7072972"/>
              <a:gd name="connsiteY2" fmla="*/ 6858000 h 6858000"/>
              <a:gd name="connsiteX3" fmla="*/ 0 w 707297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72972" h="6858000">
                <a:moveTo>
                  <a:pt x="0" y="0"/>
                </a:moveTo>
                <a:lnTo>
                  <a:pt x="7072972" y="1890052"/>
                </a:lnTo>
                <a:lnTo>
                  <a:pt x="330717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C75BF01-2621-417D-9B96-39DD8D08670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" y="0"/>
            <a:ext cx="7072972" cy="6858000"/>
          </a:xfrm>
          <a:custGeom>
            <a:avLst/>
            <a:gdLst>
              <a:gd name="connsiteX0" fmla="*/ 0 w 6200775"/>
              <a:gd name="connsiteY0" fmla="*/ 0 h 6858000"/>
              <a:gd name="connsiteX1" fmla="*/ 2158503 w 6200775"/>
              <a:gd name="connsiteY1" fmla="*/ 0 h 6858000"/>
              <a:gd name="connsiteX2" fmla="*/ 6200775 w 6200775"/>
              <a:gd name="connsiteY2" fmla="*/ 3676650 h 6858000"/>
              <a:gd name="connsiteX3" fmla="*/ 3307176 w 6200775"/>
              <a:gd name="connsiteY3" fmla="*/ 6858000 h 6858000"/>
              <a:gd name="connsiteX4" fmla="*/ 0 w 6200775"/>
              <a:gd name="connsiteY4" fmla="*/ 6858000 h 6858000"/>
              <a:gd name="connsiteX0" fmla="*/ 0 w 7424664"/>
              <a:gd name="connsiteY0" fmla="*/ 0 h 6858000"/>
              <a:gd name="connsiteX1" fmla="*/ 2158503 w 7424664"/>
              <a:gd name="connsiteY1" fmla="*/ 0 h 6858000"/>
              <a:gd name="connsiteX2" fmla="*/ 7424664 w 7424664"/>
              <a:gd name="connsiteY2" fmla="*/ 2326151 h 6858000"/>
              <a:gd name="connsiteX3" fmla="*/ 3307176 w 7424664"/>
              <a:gd name="connsiteY3" fmla="*/ 6858000 h 6858000"/>
              <a:gd name="connsiteX4" fmla="*/ 0 w 7424664"/>
              <a:gd name="connsiteY4" fmla="*/ 6858000 h 6858000"/>
              <a:gd name="connsiteX5" fmla="*/ 0 w 7424664"/>
              <a:gd name="connsiteY5" fmla="*/ 0 h 6858000"/>
              <a:gd name="connsiteX0" fmla="*/ 0 w 7424664"/>
              <a:gd name="connsiteY0" fmla="*/ 0 h 6858000"/>
              <a:gd name="connsiteX1" fmla="*/ 7424664 w 7424664"/>
              <a:gd name="connsiteY1" fmla="*/ 2326151 h 6858000"/>
              <a:gd name="connsiteX2" fmla="*/ 3307176 w 7424664"/>
              <a:gd name="connsiteY2" fmla="*/ 6858000 h 6858000"/>
              <a:gd name="connsiteX3" fmla="*/ 0 w 7424664"/>
              <a:gd name="connsiteY3" fmla="*/ 6858000 h 6858000"/>
              <a:gd name="connsiteX4" fmla="*/ 0 w 7424664"/>
              <a:gd name="connsiteY4" fmla="*/ 0 h 6858000"/>
              <a:gd name="connsiteX0" fmla="*/ 0 w 6904159"/>
              <a:gd name="connsiteY0" fmla="*/ 0 h 6858000"/>
              <a:gd name="connsiteX1" fmla="*/ 6904159 w 6904159"/>
              <a:gd name="connsiteY1" fmla="*/ 1805646 h 6858000"/>
              <a:gd name="connsiteX2" fmla="*/ 3307176 w 6904159"/>
              <a:gd name="connsiteY2" fmla="*/ 6858000 h 6858000"/>
              <a:gd name="connsiteX3" fmla="*/ 0 w 6904159"/>
              <a:gd name="connsiteY3" fmla="*/ 6858000 h 6858000"/>
              <a:gd name="connsiteX4" fmla="*/ 0 w 6904159"/>
              <a:gd name="connsiteY4" fmla="*/ 0 h 6858000"/>
              <a:gd name="connsiteX0" fmla="*/ 0 w 7072972"/>
              <a:gd name="connsiteY0" fmla="*/ 0 h 6858000"/>
              <a:gd name="connsiteX1" fmla="*/ 7072972 w 7072972"/>
              <a:gd name="connsiteY1" fmla="*/ 1890052 h 6858000"/>
              <a:gd name="connsiteX2" fmla="*/ 3307176 w 7072972"/>
              <a:gd name="connsiteY2" fmla="*/ 6858000 h 6858000"/>
              <a:gd name="connsiteX3" fmla="*/ 0 w 7072972"/>
              <a:gd name="connsiteY3" fmla="*/ 6858000 h 6858000"/>
              <a:gd name="connsiteX4" fmla="*/ 0 w 7072972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72972" h="6858000">
                <a:moveTo>
                  <a:pt x="0" y="0"/>
                </a:moveTo>
                <a:lnTo>
                  <a:pt x="7072972" y="1890052"/>
                </a:lnTo>
                <a:lnTo>
                  <a:pt x="3307176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5034821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4111A57B-317A-41FC-8D5B-458B4DA86DA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7C24402-8447-448E-89E3-183EBB1DA00D}"/>
              </a:ext>
            </a:extLst>
          </p:cNvPr>
          <p:cNvSpPr/>
          <p:nvPr userDrawn="1"/>
        </p:nvSpPr>
        <p:spPr>
          <a:xfrm>
            <a:off x="0" y="2996952"/>
            <a:ext cx="12192000" cy="18722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grpSp>
        <p:nvGrpSpPr>
          <p:cNvPr id="5" name="Group 6">
            <a:extLst>
              <a:ext uri="{FF2B5EF4-FFF2-40B4-BE49-F238E27FC236}">
                <a16:creationId xmlns:a16="http://schemas.microsoft.com/office/drawing/2014/main" id="{E4CF9D97-FAE0-4B0A-A30C-8936E46C66B2}"/>
              </a:ext>
            </a:extLst>
          </p:cNvPr>
          <p:cNvGrpSpPr/>
          <p:nvPr userDrawn="1"/>
        </p:nvGrpSpPr>
        <p:grpSpPr>
          <a:xfrm>
            <a:off x="4763852" y="1553600"/>
            <a:ext cx="2664296" cy="4683693"/>
            <a:chOff x="445712" y="1449040"/>
            <a:chExt cx="2113018" cy="3924176"/>
          </a:xfrm>
        </p:grpSpPr>
        <p:sp>
          <p:nvSpPr>
            <p:cNvPr id="6" name="Rounded Rectangle 7">
              <a:extLst>
                <a:ext uri="{FF2B5EF4-FFF2-40B4-BE49-F238E27FC236}">
                  <a16:creationId xmlns:a16="http://schemas.microsoft.com/office/drawing/2014/main" id="{A665FA86-6430-4D7E-ABCB-4F8C3E52E09B}"/>
                </a:ext>
              </a:extLst>
            </p:cNvPr>
            <p:cNvSpPr/>
            <p:nvPr userDrawn="1"/>
          </p:nvSpPr>
          <p:spPr>
            <a:xfrm>
              <a:off x="445712" y="1449040"/>
              <a:ext cx="2113018" cy="3924176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7" name="Rectangle 8">
              <a:extLst>
                <a:ext uri="{FF2B5EF4-FFF2-40B4-BE49-F238E27FC236}">
                  <a16:creationId xmlns:a16="http://schemas.microsoft.com/office/drawing/2014/main" id="{53DAFBD2-84EC-4D6B-80BE-DA2118509069}"/>
                </a:ext>
              </a:extLst>
            </p:cNvPr>
            <p:cNvSpPr/>
            <p:nvPr userDrawn="1"/>
          </p:nvSpPr>
          <p:spPr>
            <a:xfrm>
              <a:off x="1379920" y="1650572"/>
              <a:ext cx="216024" cy="34350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grpSp>
          <p:nvGrpSpPr>
            <p:cNvPr id="8" name="Group 10">
              <a:extLst>
                <a:ext uri="{FF2B5EF4-FFF2-40B4-BE49-F238E27FC236}">
                  <a16:creationId xmlns:a16="http://schemas.microsoft.com/office/drawing/2014/main" id="{78866A3A-5A93-49E6-8DE2-C98FC661D430}"/>
                </a:ext>
              </a:extLst>
            </p:cNvPr>
            <p:cNvGrpSpPr/>
            <p:nvPr userDrawn="1"/>
          </p:nvGrpSpPr>
          <p:grpSpPr>
            <a:xfrm>
              <a:off x="1407705" y="5045834"/>
              <a:ext cx="211967" cy="211967"/>
              <a:chOff x="1549420" y="5712364"/>
              <a:chExt cx="312583" cy="312583"/>
            </a:xfrm>
          </p:grpSpPr>
          <p:sp>
            <p:nvSpPr>
              <p:cNvPr id="9" name="Oval 11">
                <a:extLst>
                  <a:ext uri="{FF2B5EF4-FFF2-40B4-BE49-F238E27FC236}">
                    <a16:creationId xmlns:a16="http://schemas.microsoft.com/office/drawing/2014/main" id="{EB10029A-074D-4812-8AB6-62EF3ED73579}"/>
                  </a:ext>
                </a:extLst>
              </p:cNvPr>
              <p:cNvSpPr/>
              <p:nvPr userDrawn="1"/>
            </p:nvSpPr>
            <p:spPr>
              <a:xfrm>
                <a:off x="1549420" y="5712364"/>
                <a:ext cx="312583" cy="312583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sp>
            <p:nvSpPr>
              <p:cNvPr id="10" name="Rounded Rectangle 12">
                <a:extLst>
                  <a:ext uri="{FF2B5EF4-FFF2-40B4-BE49-F238E27FC236}">
                    <a16:creationId xmlns:a16="http://schemas.microsoft.com/office/drawing/2014/main" id="{BE572564-2A3A-45E0-93B7-2FB78757998F}"/>
                  </a:ext>
                </a:extLst>
              </p:cNvPr>
              <p:cNvSpPr/>
              <p:nvPr userDrawn="1"/>
            </p:nvSpPr>
            <p:spPr>
              <a:xfrm>
                <a:off x="1634225" y="5796647"/>
                <a:ext cx="142969" cy="144016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</p:grpSp>
      </p:grp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242F8FDE-91AA-45DB-A05E-7507C27F30F6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4951770" y="1965170"/>
            <a:ext cx="2288460" cy="375307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6538910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9112FC24-B0BB-43AE-AB6F-2F8A6318C976}"/>
              </a:ext>
            </a:extLst>
          </p:cNvPr>
          <p:cNvGrpSpPr/>
          <p:nvPr userDrawn="1"/>
        </p:nvGrpSpPr>
        <p:grpSpPr>
          <a:xfrm flipH="1">
            <a:off x="486250" y="477136"/>
            <a:ext cx="11704320" cy="5935130"/>
            <a:chOff x="-161213" y="477136"/>
            <a:chExt cx="11704320" cy="5935130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202B0099-32CD-4A9E-A010-EB75F1B7ADBC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-161213" y="477136"/>
              <a:ext cx="11704320" cy="0"/>
            </a:xfrm>
            <a:prstGeom prst="line">
              <a:avLst/>
            </a:prstGeom>
            <a:ln w="444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66FFECB2-D63A-4DED-B565-1B5EC1C6DBCE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543107" y="477136"/>
              <a:ext cx="0" cy="5935130"/>
            </a:xfrm>
            <a:prstGeom prst="line">
              <a:avLst/>
            </a:prstGeom>
            <a:ln w="444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8423856D-6F4B-428C-8039-92BC2469A811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-161213" y="6392850"/>
              <a:ext cx="11704320" cy="13272"/>
            </a:xfrm>
            <a:prstGeom prst="line">
              <a:avLst/>
            </a:prstGeom>
            <a:ln w="444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913480D-83E6-465D-B9EC-FA0799699FB0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5268686" y="0"/>
            <a:ext cx="6923314" cy="6858000"/>
          </a:xfrm>
          <a:custGeom>
            <a:avLst/>
            <a:gdLst>
              <a:gd name="connsiteX0" fmla="*/ 1714500 w 6923314"/>
              <a:gd name="connsiteY0" fmla="*/ 0 h 6858000"/>
              <a:gd name="connsiteX1" fmla="*/ 6923314 w 6923314"/>
              <a:gd name="connsiteY1" fmla="*/ 0 h 6858000"/>
              <a:gd name="connsiteX2" fmla="*/ 6923314 w 6923314"/>
              <a:gd name="connsiteY2" fmla="*/ 1637212 h 6858000"/>
              <a:gd name="connsiteX3" fmla="*/ 5618117 w 6923314"/>
              <a:gd name="connsiteY3" fmla="*/ 6858000 h 6858000"/>
              <a:gd name="connsiteX4" fmla="*/ 0 w 6923314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3314" h="6858000">
                <a:moveTo>
                  <a:pt x="1714500" y="0"/>
                </a:moveTo>
                <a:lnTo>
                  <a:pt x="6923314" y="0"/>
                </a:lnTo>
                <a:lnTo>
                  <a:pt x="6923314" y="1637212"/>
                </a:lnTo>
                <a:lnTo>
                  <a:pt x="561811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998696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65979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82494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40640229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5144837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65023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037784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928293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46998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747449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16987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68165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66" r:id="rId2"/>
    <p:sldLayoutId id="2147483668" r:id="rId3"/>
    <p:sldLayoutId id="2147483669" r:id="rId4"/>
    <p:sldLayoutId id="2147483675" r:id="rId5"/>
    <p:sldLayoutId id="2147483671" r:id="rId6"/>
    <p:sldLayoutId id="2147483672" r:id="rId7"/>
    <p:sldLayoutId id="2147483673" r:id="rId8"/>
    <p:sldLayoutId id="2147483674" r:id="rId9"/>
    <p:sldLayoutId id="2147483676" r:id="rId10"/>
    <p:sldLayoutId id="2147483665" r:id="rId11"/>
    <p:sldLayoutId id="2147483677" r:id="rId12"/>
    <p:sldLayoutId id="2147483679" r:id="rId13"/>
    <p:sldLayoutId id="2147483681" r:id="rId14"/>
    <p:sldLayoutId id="2147483680" r:id="rId15"/>
    <p:sldLayoutId id="2147483678" r:id="rId16"/>
    <p:sldLayoutId id="2147483682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2553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CE2BF505-7DE6-4F49-BE53-8357C3CFAD67}"/>
              </a:ext>
            </a:extLst>
          </p:cNvPr>
          <p:cNvGrpSpPr/>
          <p:nvPr/>
        </p:nvGrpSpPr>
        <p:grpSpPr>
          <a:xfrm>
            <a:off x="10046387" y="194480"/>
            <a:ext cx="1684599" cy="413563"/>
            <a:chOff x="864753" y="5755727"/>
            <a:chExt cx="1544830" cy="413563"/>
          </a:xfrm>
        </p:grpSpPr>
        <p:sp>
          <p:nvSpPr>
            <p:cNvPr id="9" name="Rounded Rectangle 7">
              <a:extLst>
                <a:ext uri="{FF2B5EF4-FFF2-40B4-BE49-F238E27FC236}">
                  <a16:creationId xmlns:a16="http://schemas.microsoft.com/office/drawing/2014/main" id="{76510AC1-6796-4AAE-826B-82E3C6C83F08}"/>
                </a:ext>
              </a:extLst>
            </p:cNvPr>
            <p:cNvSpPr/>
            <p:nvPr/>
          </p:nvSpPr>
          <p:spPr>
            <a:xfrm>
              <a:off x="864753" y="5755727"/>
              <a:ext cx="1544830" cy="413563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0"/>
              </a:schemeClr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1AA9B7A6-AA04-48A1-8F03-8478DA0AB4E2}"/>
                </a:ext>
              </a:extLst>
            </p:cNvPr>
            <p:cNvSpPr/>
            <p:nvPr/>
          </p:nvSpPr>
          <p:spPr>
            <a:xfrm>
              <a:off x="1584900" y="5839450"/>
              <a:ext cx="493113" cy="238870"/>
            </a:xfrm>
            <a:custGeom>
              <a:avLst/>
              <a:gdLst>
                <a:gd name="connsiteX0" fmla="*/ 208619 w 476008"/>
                <a:gd name="connsiteY0" fmla="*/ 31142 h 184091"/>
                <a:gd name="connsiteX1" fmla="*/ 208619 w 476008"/>
                <a:gd name="connsiteY1" fmla="*/ 83381 h 184091"/>
                <a:gd name="connsiteX2" fmla="*/ 228962 w 476008"/>
                <a:gd name="connsiteY2" fmla="*/ 83381 h 184091"/>
                <a:gd name="connsiteX3" fmla="*/ 258347 w 476008"/>
                <a:gd name="connsiteY3" fmla="*/ 80493 h 184091"/>
                <a:gd name="connsiteX4" fmla="*/ 269962 w 476008"/>
                <a:gd name="connsiteY4" fmla="*/ 71452 h 184091"/>
                <a:gd name="connsiteX5" fmla="*/ 274169 w 476008"/>
                <a:gd name="connsiteY5" fmla="*/ 57136 h 184091"/>
                <a:gd name="connsiteX6" fmla="*/ 268267 w 476008"/>
                <a:gd name="connsiteY6" fmla="*/ 40560 h 184091"/>
                <a:gd name="connsiteX7" fmla="*/ 253324 w 476008"/>
                <a:gd name="connsiteY7" fmla="*/ 32398 h 184091"/>
                <a:gd name="connsiteX8" fmla="*/ 226576 w 476008"/>
                <a:gd name="connsiteY8" fmla="*/ 31142 h 184091"/>
                <a:gd name="connsiteX9" fmla="*/ 37169 w 476008"/>
                <a:gd name="connsiteY9" fmla="*/ 31142 h 184091"/>
                <a:gd name="connsiteX10" fmla="*/ 37169 w 476008"/>
                <a:gd name="connsiteY10" fmla="*/ 83381 h 184091"/>
                <a:gd name="connsiteX11" fmla="*/ 57512 w 476008"/>
                <a:gd name="connsiteY11" fmla="*/ 83381 h 184091"/>
                <a:gd name="connsiteX12" fmla="*/ 86897 w 476008"/>
                <a:gd name="connsiteY12" fmla="*/ 80493 h 184091"/>
                <a:gd name="connsiteX13" fmla="*/ 98512 w 476008"/>
                <a:gd name="connsiteY13" fmla="*/ 71452 h 184091"/>
                <a:gd name="connsiteX14" fmla="*/ 102719 w 476008"/>
                <a:gd name="connsiteY14" fmla="*/ 57136 h 184091"/>
                <a:gd name="connsiteX15" fmla="*/ 96817 w 476008"/>
                <a:gd name="connsiteY15" fmla="*/ 40560 h 184091"/>
                <a:gd name="connsiteX16" fmla="*/ 81874 w 476008"/>
                <a:gd name="connsiteY16" fmla="*/ 32398 h 184091"/>
                <a:gd name="connsiteX17" fmla="*/ 55126 w 476008"/>
                <a:gd name="connsiteY17" fmla="*/ 31142 h 184091"/>
                <a:gd name="connsiteX18" fmla="*/ 329714 w 476008"/>
                <a:gd name="connsiteY18" fmla="*/ 0 h 184091"/>
                <a:gd name="connsiteX19" fmla="*/ 476008 w 476008"/>
                <a:gd name="connsiteY19" fmla="*/ 0 h 184091"/>
                <a:gd name="connsiteX20" fmla="*/ 476008 w 476008"/>
                <a:gd name="connsiteY20" fmla="*/ 31142 h 184091"/>
                <a:gd name="connsiteX21" fmla="*/ 421509 w 476008"/>
                <a:gd name="connsiteY21" fmla="*/ 31142 h 184091"/>
                <a:gd name="connsiteX22" fmla="*/ 421509 w 476008"/>
                <a:gd name="connsiteY22" fmla="*/ 184091 h 184091"/>
                <a:gd name="connsiteX23" fmla="*/ 384339 w 476008"/>
                <a:gd name="connsiteY23" fmla="*/ 184091 h 184091"/>
                <a:gd name="connsiteX24" fmla="*/ 384339 w 476008"/>
                <a:gd name="connsiteY24" fmla="*/ 31142 h 184091"/>
                <a:gd name="connsiteX25" fmla="*/ 329714 w 476008"/>
                <a:gd name="connsiteY25" fmla="*/ 31142 h 184091"/>
                <a:gd name="connsiteX26" fmla="*/ 171450 w 476008"/>
                <a:gd name="connsiteY26" fmla="*/ 0 h 184091"/>
                <a:gd name="connsiteX27" fmla="*/ 231097 w 476008"/>
                <a:gd name="connsiteY27" fmla="*/ 0 h 184091"/>
                <a:gd name="connsiteX28" fmla="*/ 275299 w 476008"/>
                <a:gd name="connsiteY28" fmla="*/ 2763 h 184091"/>
                <a:gd name="connsiteX29" fmla="*/ 301795 w 476008"/>
                <a:gd name="connsiteY29" fmla="*/ 20783 h 184091"/>
                <a:gd name="connsiteX30" fmla="*/ 312469 w 476008"/>
                <a:gd name="connsiteY30" fmla="*/ 56634 h 184091"/>
                <a:gd name="connsiteX31" fmla="*/ 306316 w 476008"/>
                <a:gd name="connsiteY31" fmla="*/ 85139 h 184091"/>
                <a:gd name="connsiteX32" fmla="*/ 290682 w 476008"/>
                <a:gd name="connsiteY32" fmla="*/ 103285 h 184091"/>
                <a:gd name="connsiteX33" fmla="*/ 271406 w 476008"/>
                <a:gd name="connsiteY33" fmla="*/ 112012 h 184091"/>
                <a:gd name="connsiteX34" fmla="*/ 232855 w 476008"/>
                <a:gd name="connsiteY34" fmla="*/ 114649 h 184091"/>
                <a:gd name="connsiteX35" fmla="*/ 208619 w 476008"/>
                <a:gd name="connsiteY35" fmla="*/ 114649 h 184091"/>
                <a:gd name="connsiteX36" fmla="*/ 208619 w 476008"/>
                <a:gd name="connsiteY36" fmla="*/ 184091 h 184091"/>
                <a:gd name="connsiteX37" fmla="*/ 171450 w 476008"/>
                <a:gd name="connsiteY37" fmla="*/ 184091 h 184091"/>
                <a:gd name="connsiteX38" fmla="*/ 0 w 476008"/>
                <a:gd name="connsiteY38" fmla="*/ 0 h 184091"/>
                <a:gd name="connsiteX39" fmla="*/ 59647 w 476008"/>
                <a:gd name="connsiteY39" fmla="*/ 0 h 184091"/>
                <a:gd name="connsiteX40" fmla="*/ 103849 w 476008"/>
                <a:gd name="connsiteY40" fmla="*/ 2763 h 184091"/>
                <a:gd name="connsiteX41" fmla="*/ 130345 w 476008"/>
                <a:gd name="connsiteY41" fmla="*/ 20783 h 184091"/>
                <a:gd name="connsiteX42" fmla="*/ 141019 w 476008"/>
                <a:gd name="connsiteY42" fmla="*/ 56634 h 184091"/>
                <a:gd name="connsiteX43" fmla="*/ 134866 w 476008"/>
                <a:gd name="connsiteY43" fmla="*/ 85139 h 184091"/>
                <a:gd name="connsiteX44" fmla="*/ 119232 w 476008"/>
                <a:gd name="connsiteY44" fmla="*/ 103285 h 184091"/>
                <a:gd name="connsiteX45" fmla="*/ 99956 w 476008"/>
                <a:gd name="connsiteY45" fmla="*/ 112012 h 184091"/>
                <a:gd name="connsiteX46" fmla="*/ 61405 w 476008"/>
                <a:gd name="connsiteY46" fmla="*/ 114649 h 184091"/>
                <a:gd name="connsiteX47" fmla="*/ 37169 w 476008"/>
                <a:gd name="connsiteY47" fmla="*/ 114649 h 184091"/>
                <a:gd name="connsiteX48" fmla="*/ 37169 w 476008"/>
                <a:gd name="connsiteY48" fmla="*/ 184091 h 184091"/>
                <a:gd name="connsiteX49" fmla="*/ 0 w 476008"/>
                <a:gd name="connsiteY49" fmla="*/ 184091 h 184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476008" h="184091">
                  <a:moveTo>
                    <a:pt x="208619" y="31142"/>
                  </a:moveTo>
                  <a:lnTo>
                    <a:pt x="208619" y="83381"/>
                  </a:lnTo>
                  <a:lnTo>
                    <a:pt x="228962" y="83381"/>
                  </a:lnTo>
                  <a:cubicBezTo>
                    <a:pt x="243613" y="83381"/>
                    <a:pt x="253407" y="82418"/>
                    <a:pt x="258347" y="80493"/>
                  </a:cubicBezTo>
                  <a:cubicBezTo>
                    <a:pt x="263286" y="78567"/>
                    <a:pt x="267158" y="75554"/>
                    <a:pt x="269962" y="71452"/>
                  </a:cubicBezTo>
                  <a:cubicBezTo>
                    <a:pt x="272767" y="67350"/>
                    <a:pt x="274169" y="62578"/>
                    <a:pt x="274169" y="57136"/>
                  </a:cubicBezTo>
                  <a:cubicBezTo>
                    <a:pt x="274169" y="50439"/>
                    <a:pt x="272202" y="44914"/>
                    <a:pt x="268267" y="40560"/>
                  </a:cubicBezTo>
                  <a:cubicBezTo>
                    <a:pt x="264332" y="36207"/>
                    <a:pt x="259351" y="33486"/>
                    <a:pt x="253324" y="32398"/>
                  </a:cubicBezTo>
                  <a:cubicBezTo>
                    <a:pt x="248887" y="31561"/>
                    <a:pt x="239971" y="31142"/>
                    <a:pt x="226576" y="31142"/>
                  </a:cubicBezTo>
                  <a:close/>
                  <a:moveTo>
                    <a:pt x="37169" y="31142"/>
                  </a:moveTo>
                  <a:lnTo>
                    <a:pt x="37169" y="83381"/>
                  </a:lnTo>
                  <a:lnTo>
                    <a:pt x="57512" y="83381"/>
                  </a:lnTo>
                  <a:cubicBezTo>
                    <a:pt x="72163" y="83381"/>
                    <a:pt x="81957" y="82418"/>
                    <a:pt x="86897" y="80493"/>
                  </a:cubicBezTo>
                  <a:cubicBezTo>
                    <a:pt x="91836" y="78567"/>
                    <a:pt x="95708" y="75554"/>
                    <a:pt x="98512" y="71452"/>
                  </a:cubicBezTo>
                  <a:cubicBezTo>
                    <a:pt x="101317" y="67350"/>
                    <a:pt x="102719" y="62578"/>
                    <a:pt x="102719" y="57136"/>
                  </a:cubicBezTo>
                  <a:cubicBezTo>
                    <a:pt x="102719" y="50439"/>
                    <a:pt x="100752" y="44914"/>
                    <a:pt x="96817" y="40560"/>
                  </a:cubicBezTo>
                  <a:cubicBezTo>
                    <a:pt x="92882" y="36207"/>
                    <a:pt x="87901" y="33486"/>
                    <a:pt x="81874" y="32398"/>
                  </a:cubicBezTo>
                  <a:cubicBezTo>
                    <a:pt x="77437" y="31561"/>
                    <a:pt x="68521" y="31142"/>
                    <a:pt x="55126" y="31142"/>
                  </a:cubicBezTo>
                  <a:close/>
                  <a:moveTo>
                    <a:pt x="329714" y="0"/>
                  </a:moveTo>
                  <a:lnTo>
                    <a:pt x="476008" y="0"/>
                  </a:lnTo>
                  <a:lnTo>
                    <a:pt x="476008" y="31142"/>
                  </a:lnTo>
                  <a:lnTo>
                    <a:pt x="421509" y="31142"/>
                  </a:lnTo>
                  <a:lnTo>
                    <a:pt x="421509" y="184091"/>
                  </a:lnTo>
                  <a:lnTo>
                    <a:pt x="384339" y="184091"/>
                  </a:lnTo>
                  <a:lnTo>
                    <a:pt x="384339" y="31142"/>
                  </a:lnTo>
                  <a:lnTo>
                    <a:pt x="329714" y="31142"/>
                  </a:lnTo>
                  <a:close/>
                  <a:moveTo>
                    <a:pt x="171450" y="0"/>
                  </a:moveTo>
                  <a:lnTo>
                    <a:pt x="231097" y="0"/>
                  </a:lnTo>
                  <a:cubicBezTo>
                    <a:pt x="253700" y="0"/>
                    <a:pt x="268434" y="921"/>
                    <a:pt x="275299" y="2763"/>
                  </a:cubicBezTo>
                  <a:cubicBezTo>
                    <a:pt x="285847" y="5525"/>
                    <a:pt x="294679" y="11532"/>
                    <a:pt x="301795" y="20783"/>
                  </a:cubicBezTo>
                  <a:cubicBezTo>
                    <a:pt x="308911" y="30033"/>
                    <a:pt x="312469" y="41984"/>
                    <a:pt x="312469" y="56634"/>
                  </a:cubicBezTo>
                  <a:cubicBezTo>
                    <a:pt x="312469" y="67936"/>
                    <a:pt x="310418" y="77437"/>
                    <a:pt x="306316" y="85139"/>
                  </a:cubicBezTo>
                  <a:cubicBezTo>
                    <a:pt x="302214" y="92841"/>
                    <a:pt x="297002" y="98889"/>
                    <a:pt x="290682" y="103285"/>
                  </a:cubicBezTo>
                  <a:cubicBezTo>
                    <a:pt x="284361" y="107680"/>
                    <a:pt x="277936" y="110589"/>
                    <a:pt x="271406" y="112012"/>
                  </a:cubicBezTo>
                  <a:cubicBezTo>
                    <a:pt x="262532" y="113770"/>
                    <a:pt x="249682" y="114649"/>
                    <a:pt x="232855" y="114649"/>
                  </a:cubicBezTo>
                  <a:lnTo>
                    <a:pt x="208619" y="114649"/>
                  </a:lnTo>
                  <a:lnTo>
                    <a:pt x="208619" y="184091"/>
                  </a:lnTo>
                  <a:lnTo>
                    <a:pt x="171450" y="184091"/>
                  </a:lnTo>
                  <a:close/>
                  <a:moveTo>
                    <a:pt x="0" y="0"/>
                  </a:moveTo>
                  <a:lnTo>
                    <a:pt x="59647" y="0"/>
                  </a:lnTo>
                  <a:cubicBezTo>
                    <a:pt x="82250" y="0"/>
                    <a:pt x="96984" y="921"/>
                    <a:pt x="103849" y="2763"/>
                  </a:cubicBezTo>
                  <a:cubicBezTo>
                    <a:pt x="114397" y="5525"/>
                    <a:pt x="123229" y="11532"/>
                    <a:pt x="130345" y="20783"/>
                  </a:cubicBezTo>
                  <a:cubicBezTo>
                    <a:pt x="137461" y="30033"/>
                    <a:pt x="141019" y="41984"/>
                    <a:pt x="141019" y="56634"/>
                  </a:cubicBezTo>
                  <a:cubicBezTo>
                    <a:pt x="141019" y="67936"/>
                    <a:pt x="138968" y="77437"/>
                    <a:pt x="134866" y="85139"/>
                  </a:cubicBezTo>
                  <a:cubicBezTo>
                    <a:pt x="130764" y="92841"/>
                    <a:pt x="125552" y="98889"/>
                    <a:pt x="119232" y="103285"/>
                  </a:cubicBezTo>
                  <a:cubicBezTo>
                    <a:pt x="112911" y="107680"/>
                    <a:pt x="106486" y="110589"/>
                    <a:pt x="99956" y="112012"/>
                  </a:cubicBezTo>
                  <a:cubicBezTo>
                    <a:pt x="91082" y="113770"/>
                    <a:pt x="78232" y="114649"/>
                    <a:pt x="61405" y="114649"/>
                  </a:cubicBezTo>
                  <a:lnTo>
                    <a:pt x="37169" y="114649"/>
                  </a:lnTo>
                  <a:lnTo>
                    <a:pt x="37169" y="184091"/>
                  </a:lnTo>
                  <a:lnTo>
                    <a:pt x="0" y="18409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B1FA3CF-9802-4908-BF1F-FFF6919AFED7}"/>
                </a:ext>
              </a:extLst>
            </p:cNvPr>
            <p:cNvSpPr/>
            <p:nvPr/>
          </p:nvSpPr>
          <p:spPr>
            <a:xfrm>
              <a:off x="1095829" y="5851239"/>
              <a:ext cx="164495" cy="228600"/>
            </a:xfrm>
            <a:custGeom>
              <a:avLst/>
              <a:gdLst>
                <a:gd name="connsiteX0" fmla="*/ 0 w 164495"/>
                <a:gd name="connsiteY0" fmla="*/ 208038 h 212876"/>
                <a:gd name="connsiteX1" fmla="*/ 79828 w 164495"/>
                <a:gd name="connsiteY1" fmla="*/ 0 h 212876"/>
                <a:gd name="connsiteX2" fmla="*/ 164495 w 164495"/>
                <a:gd name="connsiteY2" fmla="*/ 212876 h 212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4495" h="212876">
                  <a:moveTo>
                    <a:pt x="0" y="208038"/>
                  </a:moveTo>
                  <a:lnTo>
                    <a:pt x="79828" y="0"/>
                  </a:lnTo>
                  <a:lnTo>
                    <a:pt x="164495" y="212876"/>
                  </a:lnTo>
                </a:path>
              </a:pathLst>
            </a:cu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D67BCD5F-023B-4928-A8BA-960BE01DD3FA}"/>
                </a:ext>
              </a:extLst>
            </p:cNvPr>
            <p:cNvSpPr/>
            <p:nvPr/>
          </p:nvSpPr>
          <p:spPr>
            <a:xfrm>
              <a:off x="1301554" y="5851239"/>
              <a:ext cx="101600" cy="228600"/>
            </a:xfrm>
            <a:custGeom>
              <a:avLst/>
              <a:gdLst>
                <a:gd name="connsiteX0" fmla="*/ 4838 w 101600"/>
                <a:gd name="connsiteY0" fmla="*/ 0 h 220133"/>
                <a:gd name="connsiteX1" fmla="*/ 0 w 101600"/>
                <a:gd name="connsiteY1" fmla="*/ 220133 h 220133"/>
                <a:gd name="connsiteX2" fmla="*/ 101600 w 101600"/>
                <a:gd name="connsiteY2" fmla="*/ 220133 h 220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600" h="220133">
                  <a:moveTo>
                    <a:pt x="4838" y="0"/>
                  </a:moveTo>
                  <a:lnTo>
                    <a:pt x="0" y="220133"/>
                  </a:lnTo>
                  <a:lnTo>
                    <a:pt x="101600" y="220133"/>
                  </a:lnTo>
                </a:path>
              </a:pathLst>
            </a:cu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9E83D94-2B8F-4267-A14B-28F4B1D232E9}"/>
                </a:ext>
              </a:extLst>
            </p:cNvPr>
            <p:cNvSpPr/>
            <p:nvPr/>
          </p:nvSpPr>
          <p:spPr>
            <a:xfrm>
              <a:off x="1444384" y="5851239"/>
              <a:ext cx="101600" cy="228600"/>
            </a:xfrm>
            <a:custGeom>
              <a:avLst/>
              <a:gdLst>
                <a:gd name="connsiteX0" fmla="*/ 4838 w 101600"/>
                <a:gd name="connsiteY0" fmla="*/ 0 h 220133"/>
                <a:gd name="connsiteX1" fmla="*/ 0 w 101600"/>
                <a:gd name="connsiteY1" fmla="*/ 220133 h 220133"/>
                <a:gd name="connsiteX2" fmla="*/ 101600 w 101600"/>
                <a:gd name="connsiteY2" fmla="*/ 220133 h 220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600" h="220133">
                  <a:moveTo>
                    <a:pt x="4838" y="0"/>
                  </a:moveTo>
                  <a:lnTo>
                    <a:pt x="0" y="220133"/>
                  </a:lnTo>
                  <a:lnTo>
                    <a:pt x="101600" y="220133"/>
                  </a:lnTo>
                </a:path>
              </a:pathLst>
            </a:cu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A09FB9A1-EA5C-4B9A-9354-78F7C28542B6}"/>
                </a:ext>
              </a:extLst>
            </p:cNvPr>
            <p:cNvSpPr/>
            <p:nvPr/>
          </p:nvSpPr>
          <p:spPr>
            <a:xfrm>
              <a:off x="2040716" y="6018447"/>
              <a:ext cx="200512" cy="61391"/>
            </a:xfrm>
            <a:custGeom>
              <a:avLst/>
              <a:gdLst>
                <a:gd name="connsiteX0" fmla="*/ 0 w 253314"/>
                <a:gd name="connsiteY0" fmla="*/ 61903 h 77558"/>
                <a:gd name="connsiteX1" fmla="*/ 14375 w 253314"/>
                <a:gd name="connsiteY1" fmla="*/ 61903 h 77558"/>
                <a:gd name="connsiteX2" fmla="*/ 14375 w 253314"/>
                <a:gd name="connsiteY2" fmla="*/ 76279 h 77558"/>
                <a:gd name="connsiteX3" fmla="*/ 0 w 253314"/>
                <a:gd name="connsiteY3" fmla="*/ 76279 h 77558"/>
                <a:gd name="connsiteX4" fmla="*/ 138233 w 253314"/>
                <a:gd name="connsiteY4" fmla="*/ 12944 h 77558"/>
                <a:gd name="connsiteX5" fmla="*/ 123141 w 253314"/>
                <a:gd name="connsiteY5" fmla="*/ 19364 h 77558"/>
                <a:gd name="connsiteX6" fmla="*/ 117411 w 253314"/>
                <a:gd name="connsiteY6" fmla="*/ 38728 h 77558"/>
                <a:gd name="connsiteX7" fmla="*/ 123294 w 253314"/>
                <a:gd name="connsiteY7" fmla="*/ 58041 h 77558"/>
                <a:gd name="connsiteX8" fmla="*/ 138233 w 253314"/>
                <a:gd name="connsiteY8" fmla="*/ 64615 h 77558"/>
                <a:gd name="connsiteX9" fmla="*/ 153095 w 253314"/>
                <a:gd name="connsiteY9" fmla="*/ 58092 h 77558"/>
                <a:gd name="connsiteX10" fmla="*/ 158902 w 253314"/>
                <a:gd name="connsiteY10" fmla="*/ 38523 h 77558"/>
                <a:gd name="connsiteX11" fmla="*/ 153248 w 253314"/>
                <a:gd name="connsiteY11" fmla="*/ 19287 h 77558"/>
                <a:gd name="connsiteX12" fmla="*/ 138233 w 253314"/>
                <a:gd name="connsiteY12" fmla="*/ 12944 h 77558"/>
                <a:gd name="connsiteX13" fmla="*/ 180872 w 253314"/>
                <a:gd name="connsiteY13" fmla="*/ 1279 h 77558"/>
                <a:gd name="connsiteX14" fmla="*/ 203536 w 253314"/>
                <a:gd name="connsiteY14" fmla="*/ 1279 h 77558"/>
                <a:gd name="connsiteX15" fmla="*/ 217144 w 253314"/>
                <a:gd name="connsiteY15" fmla="*/ 52439 h 77558"/>
                <a:gd name="connsiteX16" fmla="*/ 230599 w 253314"/>
                <a:gd name="connsiteY16" fmla="*/ 1279 h 77558"/>
                <a:gd name="connsiteX17" fmla="*/ 253314 w 253314"/>
                <a:gd name="connsiteY17" fmla="*/ 1279 h 77558"/>
                <a:gd name="connsiteX18" fmla="*/ 253314 w 253314"/>
                <a:gd name="connsiteY18" fmla="*/ 76279 h 77558"/>
                <a:gd name="connsiteX19" fmla="*/ 239245 w 253314"/>
                <a:gd name="connsiteY19" fmla="*/ 76279 h 77558"/>
                <a:gd name="connsiteX20" fmla="*/ 239245 w 253314"/>
                <a:gd name="connsiteY20" fmla="*/ 17241 h 77558"/>
                <a:gd name="connsiteX21" fmla="*/ 224358 w 253314"/>
                <a:gd name="connsiteY21" fmla="*/ 76279 h 77558"/>
                <a:gd name="connsiteX22" fmla="*/ 209778 w 253314"/>
                <a:gd name="connsiteY22" fmla="*/ 76279 h 77558"/>
                <a:gd name="connsiteX23" fmla="*/ 194941 w 253314"/>
                <a:gd name="connsiteY23" fmla="*/ 17241 h 77558"/>
                <a:gd name="connsiteX24" fmla="*/ 194941 w 253314"/>
                <a:gd name="connsiteY24" fmla="*/ 76279 h 77558"/>
                <a:gd name="connsiteX25" fmla="*/ 180872 w 253314"/>
                <a:gd name="connsiteY25" fmla="*/ 76279 h 77558"/>
                <a:gd name="connsiteX26" fmla="*/ 138080 w 253314"/>
                <a:gd name="connsiteY26" fmla="*/ 0 h 77558"/>
                <a:gd name="connsiteX27" fmla="*/ 164606 w 253314"/>
                <a:gd name="connsiteY27" fmla="*/ 10283 h 77558"/>
                <a:gd name="connsiteX28" fmla="*/ 174556 w 253314"/>
                <a:gd name="connsiteY28" fmla="*/ 38882 h 77558"/>
                <a:gd name="connsiteX29" fmla="*/ 164683 w 253314"/>
                <a:gd name="connsiteY29" fmla="*/ 67301 h 77558"/>
                <a:gd name="connsiteX30" fmla="*/ 138284 w 253314"/>
                <a:gd name="connsiteY30" fmla="*/ 77558 h 77558"/>
                <a:gd name="connsiteX31" fmla="*/ 111681 w 253314"/>
                <a:gd name="connsiteY31" fmla="*/ 67352 h 77558"/>
                <a:gd name="connsiteX32" fmla="*/ 101807 w 253314"/>
                <a:gd name="connsiteY32" fmla="*/ 39240 h 77558"/>
                <a:gd name="connsiteX33" fmla="*/ 105235 w 253314"/>
                <a:gd name="connsiteY33" fmla="*/ 20004 h 77558"/>
                <a:gd name="connsiteX34" fmla="*/ 112218 w 253314"/>
                <a:gd name="connsiteY34" fmla="*/ 9721 h 77558"/>
                <a:gd name="connsiteX35" fmla="*/ 121913 w 253314"/>
                <a:gd name="connsiteY35" fmla="*/ 2967 h 77558"/>
                <a:gd name="connsiteX36" fmla="*/ 138080 w 253314"/>
                <a:gd name="connsiteY36" fmla="*/ 0 h 77558"/>
                <a:gd name="connsiteX37" fmla="*/ 61112 w 253314"/>
                <a:gd name="connsiteY37" fmla="*/ 0 h 77558"/>
                <a:gd name="connsiteX38" fmla="*/ 83469 w 253314"/>
                <a:gd name="connsiteY38" fmla="*/ 8135 h 77558"/>
                <a:gd name="connsiteX39" fmla="*/ 91143 w 253314"/>
                <a:gd name="connsiteY39" fmla="*/ 21948 h 77558"/>
                <a:gd name="connsiteX40" fmla="*/ 76153 w 253314"/>
                <a:gd name="connsiteY40" fmla="*/ 25529 h 77558"/>
                <a:gd name="connsiteX41" fmla="*/ 70602 w 253314"/>
                <a:gd name="connsiteY41" fmla="*/ 16320 h 77558"/>
                <a:gd name="connsiteX42" fmla="*/ 60345 w 253314"/>
                <a:gd name="connsiteY42" fmla="*/ 12944 h 77558"/>
                <a:gd name="connsiteX43" fmla="*/ 46813 w 253314"/>
                <a:gd name="connsiteY43" fmla="*/ 18929 h 77558"/>
                <a:gd name="connsiteX44" fmla="*/ 41620 w 253314"/>
                <a:gd name="connsiteY44" fmla="*/ 38319 h 77558"/>
                <a:gd name="connsiteX45" fmla="*/ 46736 w 253314"/>
                <a:gd name="connsiteY45" fmla="*/ 58578 h 77558"/>
                <a:gd name="connsiteX46" fmla="*/ 60038 w 253314"/>
                <a:gd name="connsiteY46" fmla="*/ 64615 h 77558"/>
                <a:gd name="connsiteX47" fmla="*/ 70423 w 253314"/>
                <a:gd name="connsiteY47" fmla="*/ 60778 h 77558"/>
                <a:gd name="connsiteX48" fmla="*/ 76665 w 253314"/>
                <a:gd name="connsiteY48" fmla="*/ 48704 h 77558"/>
                <a:gd name="connsiteX49" fmla="*/ 91348 w 253314"/>
                <a:gd name="connsiteY49" fmla="*/ 53360 h 77558"/>
                <a:gd name="connsiteX50" fmla="*/ 80118 w 253314"/>
                <a:gd name="connsiteY50" fmla="*/ 71598 h 77558"/>
                <a:gd name="connsiteX51" fmla="*/ 60191 w 253314"/>
                <a:gd name="connsiteY51" fmla="*/ 77558 h 77558"/>
                <a:gd name="connsiteX52" fmla="*/ 35635 w 253314"/>
                <a:gd name="connsiteY52" fmla="*/ 67352 h 77558"/>
                <a:gd name="connsiteX53" fmla="*/ 26017 w 253314"/>
                <a:gd name="connsiteY53" fmla="*/ 39444 h 77558"/>
                <a:gd name="connsiteX54" fmla="*/ 35686 w 253314"/>
                <a:gd name="connsiteY54" fmla="*/ 10360 h 77558"/>
                <a:gd name="connsiteX55" fmla="*/ 61112 w 253314"/>
                <a:gd name="connsiteY55" fmla="*/ 0 h 77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253314" h="77558">
                  <a:moveTo>
                    <a:pt x="0" y="61903"/>
                  </a:moveTo>
                  <a:lnTo>
                    <a:pt x="14375" y="61903"/>
                  </a:lnTo>
                  <a:lnTo>
                    <a:pt x="14375" y="76279"/>
                  </a:lnTo>
                  <a:lnTo>
                    <a:pt x="0" y="76279"/>
                  </a:lnTo>
                  <a:close/>
                  <a:moveTo>
                    <a:pt x="138233" y="12944"/>
                  </a:moveTo>
                  <a:cubicBezTo>
                    <a:pt x="131992" y="12944"/>
                    <a:pt x="126961" y="15084"/>
                    <a:pt x="123141" y="19364"/>
                  </a:cubicBezTo>
                  <a:cubicBezTo>
                    <a:pt x="119321" y="23644"/>
                    <a:pt x="117411" y="30099"/>
                    <a:pt x="117411" y="38728"/>
                  </a:cubicBezTo>
                  <a:cubicBezTo>
                    <a:pt x="117411" y="47221"/>
                    <a:pt x="119372" y="53658"/>
                    <a:pt x="123294" y="58041"/>
                  </a:cubicBezTo>
                  <a:cubicBezTo>
                    <a:pt x="127217" y="62423"/>
                    <a:pt x="132196" y="64615"/>
                    <a:pt x="138233" y="64615"/>
                  </a:cubicBezTo>
                  <a:cubicBezTo>
                    <a:pt x="144270" y="64615"/>
                    <a:pt x="149224" y="62441"/>
                    <a:pt x="153095" y="58092"/>
                  </a:cubicBezTo>
                  <a:cubicBezTo>
                    <a:pt x="156966" y="53743"/>
                    <a:pt x="158902" y="47221"/>
                    <a:pt x="158902" y="38523"/>
                  </a:cubicBezTo>
                  <a:cubicBezTo>
                    <a:pt x="158902" y="29929"/>
                    <a:pt x="157017" y="23517"/>
                    <a:pt x="153248" y="19287"/>
                  </a:cubicBezTo>
                  <a:cubicBezTo>
                    <a:pt x="149480" y="15058"/>
                    <a:pt x="144475" y="12944"/>
                    <a:pt x="138233" y="12944"/>
                  </a:cubicBezTo>
                  <a:close/>
                  <a:moveTo>
                    <a:pt x="180872" y="1279"/>
                  </a:moveTo>
                  <a:lnTo>
                    <a:pt x="203536" y="1279"/>
                  </a:lnTo>
                  <a:lnTo>
                    <a:pt x="217144" y="52439"/>
                  </a:lnTo>
                  <a:lnTo>
                    <a:pt x="230599" y="1279"/>
                  </a:lnTo>
                  <a:lnTo>
                    <a:pt x="253314" y="1279"/>
                  </a:lnTo>
                  <a:lnTo>
                    <a:pt x="253314" y="76279"/>
                  </a:lnTo>
                  <a:lnTo>
                    <a:pt x="239245" y="76279"/>
                  </a:lnTo>
                  <a:lnTo>
                    <a:pt x="239245" y="17241"/>
                  </a:lnTo>
                  <a:lnTo>
                    <a:pt x="224358" y="76279"/>
                  </a:lnTo>
                  <a:lnTo>
                    <a:pt x="209778" y="76279"/>
                  </a:lnTo>
                  <a:lnTo>
                    <a:pt x="194941" y="17241"/>
                  </a:lnTo>
                  <a:lnTo>
                    <a:pt x="194941" y="76279"/>
                  </a:lnTo>
                  <a:lnTo>
                    <a:pt x="180872" y="76279"/>
                  </a:lnTo>
                  <a:close/>
                  <a:moveTo>
                    <a:pt x="138080" y="0"/>
                  </a:moveTo>
                  <a:cubicBezTo>
                    <a:pt x="149130" y="0"/>
                    <a:pt x="157972" y="3428"/>
                    <a:pt x="164606" y="10283"/>
                  </a:cubicBezTo>
                  <a:cubicBezTo>
                    <a:pt x="171240" y="17139"/>
                    <a:pt x="174556" y="26671"/>
                    <a:pt x="174556" y="38882"/>
                  </a:cubicBezTo>
                  <a:cubicBezTo>
                    <a:pt x="174556" y="50989"/>
                    <a:pt x="171265" y="60462"/>
                    <a:pt x="164683" y="67301"/>
                  </a:cubicBezTo>
                  <a:cubicBezTo>
                    <a:pt x="158100" y="74139"/>
                    <a:pt x="149301" y="77558"/>
                    <a:pt x="138284" y="77558"/>
                  </a:cubicBezTo>
                  <a:cubicBezTo>
                    <a:pt x="127131" y="77558"/>
                    <a:pt x="118264" y="74156"/>
                    <a:pt x="111681" y="67352"/>
                  </a:cubicBezTo>
                  <a:cubicBezTo>
                    <a:pt x="105099" y="60548"/>
                    <a:pt x="101807" y="51177"/>
                    <a:pt x="101807" y="39240"/>
                  </a:cubicBezTo>
                  <a:cubicBezTo>
                    <a:pt x="101807" y="31600"/>
                    <a:pt x="102950" y="25188"/>
                    <a:pt x="105235" y="20004"/>
                  </a:cubicBezTo>
                  <a:cubicBezTo>
                    <a:pt x="106940" y="16184"/>
                    <a:pt x="109268" y="12756"/>
                    <a:pt x="112218" y="9721"/>
                  </a:cubicBezTo>
                  <a:cubicBezTo>
                    <a:pt x="115169" y="6685"/>
                    <a:pt x="118400" y="4434"/>
                    <a:pt x="121913" y="2967"/>
                  </a:cubicBezTo>
                  <a:cubicBezTo>
                    <a:pt x="126586" y="989"/>
                    <a:pt x="131975" y="0"/>
                    <a:pt x="138080" y="0"/>
                  </a:cubicBezTo>
                  <a:close/>
                  <a:moveTo>
                    <a:pt x="61112" y="0"/>
                  </a:moveTo>
                  <a:cubicBezTo>
                    <a:pt x="70287" y="0"/>
                    <a:pt x="77739" y="2712"/>
                    <a:pt x="83469" y="8135"/>
                  </a:cubicBezTo>
                  <a:cubicBezTo>
                    <a:pt x="86880" y="11341"/>
                    <a:pt x="89438" y="15945"/>
                    <a:pt x="91143" y="21948"/>
                  </a:cubicBezTo>
                  <a:lnTo>
                    <a:pt x="76153" y="25529"/>
                  </a:lnTo>
                  <a:cubicBezTo>
                    <a:pt x="75266" y="21641"/>
                    <a:pt x="73416" y="18571"/>
                    <a:pt x="70602" y="16320"/>
                  </a:cubicBezTo>
                  <a:cubicBezTo>
                    <a:pt x="67788" y="14069"/>
                    <a:pt x="64369" y="12944"/>
                    <a:pt x="60345" y="12944"/>
                  </a:cubicBezTo>
                  <a:cubicBezTo>
                    <a:pt x="54785" y="12944"/>
                    <a:pt x="50275" y="14939"/>
                    <a:pt x="46813" y="18929"/>
                  </a:cubicBezTo>
                  <a:cubicBezTo>
                    <a:pt x="43351" y="22920"/>
                    <a:pt x="41620" y="29383"/>
                    <a:pt x="41620" y="38319"/>
                  </a:cubicBezTo>
                  <a:cubicBezTo>
                    <a:pt x="41620" y="47800"/>
                    <a:pt x="43326" y="54553"/>
                    <a:pt x="46736" y="58578"/>
                  </a:cubicBezTo>
                  <a:cubicBezTo>
                    <a:pt x="50147" y="62603"/>
                    <a:pt x="54581" y="64615"/>
                    <a:pt x="60038" y="64615"/>
                  </a:cubicBezTo>
                  <a:cubicBezTo>
                    <a:pt x="64062" y="64615"/>
                    <a:pt x="67524" y="63336"/>
                    <a:pt x="70423" y="60778"/>
                  </a:cubicBezTo>
                  <a:cubicBezTo>
                    <a:pt x="73322" y="58220"/>
                    <a:pt x="75403" y="54195"/>
                    <a:pt x="76665" y="48704"/>
                  </a:cubicBezTo>
                  <a:lnTo>
                    <a:pt x="91348" y="53360"/>
                  </a:lnTo>
                  <a:cubicBezTo>
                    <a:pt x="89097" y="61545"/>
                    <a:pt x="85353" y="67625"/>
                    <a:pt x="80118" y="71598"/>
                  </a:cubicBezTo>
                  <a:cubicBezTo>
                    <a:pt x="74883" y="75572"/>
                    <a:pt x="68240" y="77558"/>
                    <a:pt x="60191" y="77558"/>
                  </a:cubicBezTo>
                  <a:cubicBezTo>
                    <a:pt x="50232" y="77558"/>
                    <a:pt x="42047" y="74156"/>
                    <a:pt x="35635" y="67352"/>
                  </a:cubicBezTo>
                  <a:cubicBezTo>
                    <a:pt x="29223" y="60548"/>
                    <a:pt x="26017" y="51245"/>
                    <a:pt x="26017" y="39444"/>
                  </a:cubicBezTo>
                  <a:cubicBezTo>
                    <a:pt x="26017" y="26961"/>
                    <a:pt x="29240" y="17267"/>
                    <a:pt x="35686" y="10360"/>
                  </a:cubicBezTo>
                  <a:cubicBezTo>
                    <a:pt x="42132" y="3453"/>
                    <a:pt x="50607" y="0"/>
                    <a:pt x="61112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93AEA043-746F-4334-A00A-A4587B060237}"/>
              </a:ext>
            </a:extLst>
          </p:cNvPr>
          <p:cNvSpPr txBox="1"/>
          <p:nvPr/>
        </p:nvSpPr>
        <p:spPr>
          <a:xfrm>
            <a:off x="6903113" y="3028682"/>
            <a:ext cx="5008441" cy="36009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3600" dirty="0">
                <a:solidFill>
                  <a:srgbClr val="FFFFFF"/>
                </a:solidFill>
                <a:effectLst/>
                <a:latin typeface="Caviar Dreams"/>
                <a:ea typeface="SimSun" panose="02010600030101010101" pitchFamily="2" charset="-122"/>
                <a:cs typeface="Poppins Medium"/>
              </a:rPr>
              <a:t>Minimum Spanning Trees </a:t>
            </a:r>
          </a:p>
          <a:p>
            <a:pPr algn="r"/>
            <a:r>
              <a:rPr lang="en-US" sz="3600" dirty="0">
                <a:solidFill>
                  <a:srgbClr val="FFFFFF"/>
                </a:solidFill>
                <a:latin typeface="Caviar Dreams"/>
                <a:ea typeface="SimSun" panose="02010600030101010101" pitchFamily="2" charset="-122"/>
                <a:cs typeface="Poppins Medium"/>
              </a:rPr>
              <a:t>P</a:t>
            </a:r>
            <a:r>
              <a:rPr lang="en-US" sz="3600" dirty="0">
                <a:solidFill>
                  <a:srgbClr val="FFFFFF"/>
                </a:solidFill>
                <a:effectLst/>
                <a:latin typeface="Caviar Dreams"/>
                <a:ea typeface="SimSun" panose="02010600030101010101" pitchFamily="2" charset="-122"/>
                <a:cs typeface="Poppins Medium"/>
              </a:rPr>
              <a:t>arallel </a:t>
            </a:r>
            <a:r>
              <a:rPr lang="en-US" sz="3600" dirty="0">
                <a:solidFill>
                  <a:srgbClr val="FFFFFF"/>
                </a:solidFill>
                <a:latin typeface="Caviar Dreams"/>
                <a:ea typeface="SimSun" panose="02010600030101010101" pitchFamily="2" charset="-122"/>
                <a:cs typeface="Poppins Medium"/>
              </a:rPr>
              <a:t>F</a:t>
            </a:r>
            <a:r>
              <a:rPr lang="en-US" sz="3600" dirty="0">
                <a:solidFill>
                  <a:srgbClr val="FFFFFF"/>
                </a:solidFill>
                <a:effectLst/>
                <a:latin typeface="Caviar Dreams"/>
                <a:ea typeface="SimSun" panose="02010600030101010101" pitchFamily="2" charset="-122"/>
                <a:cs typeface="Poppins Medium"/>
              </a:rPr>
              <a:t>ormulations </a:t>
            </a:r>
          </a:p>
          <a:p>
            <a:pPr algn="r"/>
            <a:r>
              <a:rPr lang="en-US" sz="4800" dirty="0">
                <a:solidFill>
                  <a:srgbClr val="FFFFFF"/>
                </a:solidFill>
                <a:effectLst/>
                <a:latin typeface="Caviar Dreams"/>
                <a:ea typeface="SimSun" panose="02010600030101010101" pitchFamily="2" charset="-122"/>
                <a:cs typeface="Poppins Medium"/>
              </a:rPr>
              <a:t>(Prim's algorithm)</a:t>
            </a:r>
            <a:endParaRPr lang="en-US" sz="4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r"/>
            <a:r>
              <a:rPr lang="en-US" sz="5400" dirty="0">
                <a:solidFill>
                  <a:schemeClr val="bg1"/>
                </a:solidFill>
                <a:latin typeface="+mj-lt"/>
              </a:rPr>
              <a:t> </a:t>
            </a:r>
          </a:p>
          <a:p>
            <a:pPr algn="r"/>
            <a:endParaRPr lang="ko-KR" altLang="en-US" sz="5400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DC83D12-1353-440F-A5DC-1ACD4C118187}"/>
              </a:ext>
            </a:extLst>
          </p:cNvPr>
          <p:cNvSpPr txBox="1"/>
          <p:nvPr/>
        </p:nvSpPr>
        <p:spPr>
          <a:xfrm>
            <a:off x="6903174" y="5706336"/>
            <a:ext cx="5008380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867" dirty="0">
                <a:solidFill>
                  <a:schemeClr val="bg1"/>
                </a:solidFill>
                <a:cs typeface="Arial" pitchFamily="34" charset="0"/>
              </a:rPr>
              <a:t>Parallel &amp; Distributed Computing</a:t>
            </a:r>
            <a:endParaRPr lang="ko-KR" altLang="en-US" sz="1867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66850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5596B00-0CE2-44C6-9AC5-0B5BC6F6C4D9}"/>
              </a:ext>
            </a:extLst>
          </p:cNvPr>
          <p:cNvGrpSpPr/>
          <p:nvPr/>
        </p:nvGrpSpPr>
        <p:grpSpPr>
          <a:xfrm>
            <a:off x="3468549" y="2276475"/>
            <a:ext cx="5269188" cy="3419474"/>
            <a:chOff x="4655870" y="2637505"/>
            <a:chExt cx="2716484" cy="1217603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5DF549E6-5337-42BD-9C5E-4FF911D21EC1}"/>
                </a:ext>
              </a:extLst>
            </p:cNvPr>
            <p:cNvGrpSpPr/>
            <p:nvPr/>
          </p:nvGrpSpPr>
          <p:grpSpPr>
            <a:xfrm>
              <a:off x="6233054" y="2743150"/>
              <a:ext cx="1139300" cy="952543"/>
              <a:chOff x="5133714" y="3583707"/>
              <a:chExt cx="474339" cy="396585"/>
            </a:xfrm>
          </p:grpSpPr>
          <p:cxnSp>
            <p:nvCxnSpPr>
              <p:cNvPr id="12" name="Connector: Elbow 11">
                <a:extLst>
                  <a:ext uri="{FF2B5EF4-FFF2-40B4-BE49-F238E27FC236}">
                    <a16:creationId xmlns:a16="http://schemas.microsoft.com/office/drawing/2014/main" id="{99FF6450-5DCF-4EA4-9ECD-5DECDA3BADBD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5223467" y="3590067"/>
                <a:ext cx="291134" cy="278415"/>
              </a:xfrm>
              <a:prstGeom prst="bentConnector3">
                <a:avLst>
                  <a:gd name="adj1" fmla="val 98706"/>
                </a:avLst>
              </a:prstGeom>
              <a:ln w="38100">
                <a:solidFill>
                  <a:schemeClr val="bg1"/>
                </a:solidFill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Connector: Elbow 12">
                <a:extLst>
                  <a:ext uri="{FF2B5EF4-FFF2-40B4-BE49-F238E27FC236}">
                    <a16:creationId xmlns:a16="http://schemas.microsoft.com/office/drawing/2014/main" id="{637BD6F9-CEA8-471A-B6D6-3D7D3748ACC4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5172591" y="3544830"/>
                <a:ext cx="396585" cy="474339"/>
              </a:xfrm>
              <a:prstGeom prst="bentConnector3">
                <a:avLst>
                  <a:gd name="adj1" fmla="val 101319"/>
                </a:avLst>
              </a:prstGeom>
              <a:ln w="38100">
                <a:solidFill>
                  <a:schemeClr val="bg1"/>
                </a:solidFill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3DC2EA36-2D13-4B3D-BFC3-A102F4DEB439}"/>
                </a:ext>
              </a:extLst>
            </p:cNvPr>
            <p:cNvCxnSpPr>
              <a:cxnSpLocks/>
            </p:cNvCxnSpPr>
            <p:nvPr/>
          </p:nvCxnSpPr>
          <p:spPr>
            <a:xfrm>
              <a:off x="6001025" y="2637505"/>
              <a:ext cx="13087" cy="1217603"/>
            </a:xfrm>
            <a:prstGeom prst="line">
              <a:avLst/>
            </a:prstGeom>
            <a:ln w="38100">
              <a:solidFill>
                <a:schemeClr val="bg1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11C99EAA-C1C3-4CCA-BEBA-AC2A865E88E4}"/>
                </a:ext>
              </a:extLst>
            </p:cNvPr>
            <p:cNvGrpSpPr/>
            <p:nvPr/>
          </p:nvGrpSpPr>
          <p:grpSpPr>
            <a:xfrm flipH="1">
              <a:off x="4655870" y="2743153"/>
              <a:ext cx="1159245" cy="952554"/>
              <a:chOff x="5125409" y="3583703"/>
              <a:chExt cx="482643" cy="396589"/>
            </a:xfrm>
          </p:grpSpPr>
          <p:cxnSp>
            <p:nvCxnSpPr>
              <p:cNvPr id="10" name="Connector: Elbow 9">
                <a:extLst>
                  <a:ext uri="{FF2B5EF4-FFF2-40B4-BE49-F238E27FC236}">
                    <a16:creationId xmlns:a16="http://schemas.microsoft.com/office/drawing/2014/main" id="{3275D676-AD17-49C5-9DEA-18E954D494CE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5217648" y="3581177"/>
                <a:ext cx="291129" cy="296190"/>
              </a:xfrm>
              <a:prstGeom prst="bentConnector3">
                <a:avLst>
                  <a:gd name="adj1" fmla="val 100929"/>
                </a:avLst>
              </a:prstGeom>
              <a:ln w="38100">
                <a:solidFill>
                  <a:schemeClr val="bg1"/>
                </a:solidFill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Connector: Elbow 10">
                <a:extLst>
                  <a:ext uri="{FF2B5EF4-FFF2-40B4-BE49-F238E27FC236}">
                    <a16:creationId xmlns:a16="http://schemas.microsoft.com/office/drawing/2014/main" id="{7437482D-2332-417F-9573-94FD96A7798B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5168436" y="3540676"/>
                <a:ext cx="396589" cy="482643"/>
              </a:xfrm>
              <a:prstGeom prst="bentConnector3">
                <a:avLst>
                  <a:gd name="adj1" fmla="val 99215"/>
                </a:avLst>
              </a:prstGeom>
              <a:ln w="38100">
                <a:solidFill>
                  <a:schemeClr val="bg1"/>
                </a:solidFill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F080A5CE-2A27-4A71-B160-441332CC772B}"/>
              </a:ext>
            </a:extLst>
          </p:cNvPr>
          <p:cNvSpPr/>
          <p:nvPr/>
        </p:nvSpPr>
        <p:spPr>
          <a:xfrm>
            <a:off x="-9524" y="2836196"/>
            <a:ext cx="12196762" cy="1360392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B2FBFAD-318C-47E8-A82D-2EDEDE3F63EE}"/>
              </a:ext>
            </a:extLst>
          </p:cNvPr>
          <p:cNvSpPr/>
          <p:nvPr/>
        </p:nvSpPr>
        <p:spPr>
          <a:xfrm>
            <a:off x="-4762" y="2938634"/>
            <a:ext cx="12196762" cy="1155517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0C8F30-9C91-4D39-A29C-BCE4134E41E9}"/>
              </a:ext>
            </a:extLst>
          </p:cNvPr>
          <p:cNvSpPr txBox="1"/>
          <p:nvPr/>
        </p:nvSpPr>
        <p:spPr>
          <a:xfrm>
            <a:off x="-4762" y="2888660"/>
            <a:ext cx="12192000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/>
                </a:solidFill>
                <a:cs typeface="Arial" pitchFamily="34" charset="0"/>
              </a:rPr>
              <a:t>THANK YOU</a:t>
            </a:r>
            <a:endParaRPr lang="ko-KR" altLang="en-US" sz="60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8CF959-4651-4C64-A08C-8F2BDE46A824}"/>
              </a:ext>
            </a:extLst>
          </p:cNvPr>
          <p:cNvSpPr txBox="1"/>
          <p:nvPr/>
        </p:nvSpPr>
        <p:spPr>
          <a:xfrm>
            <a:off x="4762" y="3714495"/>
            <a:ext cx="12191852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867" dirty="0">
                <a:solidFill>
                  <a:schemeClr val="bg1"/>
                </a:solidFill>
                <a:cs typeface="Arial" pitchFamily="34" charset="0"/>
              </a:rPr>
              <a:t>Parallel &amp; Distributed Computing</a:t>
            </a:r>
            <a:endParaRPr lang="ko-KR" altLang="en-US" sz="1867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21034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3499E92-50A7-4680-90CB-41532F4FC718}"/>
              </a:ext>
            </a:extLst>
          </p:cNvPr>
          <p:cNvSpPr/>
          <p:nvPr/>
        </p:nvSpPr>
        <p:spPr>
          <a:xfrm>
            <a:off x="6118937" y="445306"/>
            <a:ext cx="5636534" cy="6270778"/>
          </a:xfrm>
          <a:prstGeom prst="roundRect">
            <a:avLst>
              <a:gd name="adj" fmla="val 1286"/>
            </a:avLst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3B75C5-9BDB-4B5F-AB3F-CB12A702F1F8}"/>
              </a:ext>
            </a:extLst>
          </p:cNvPr>
          <p:cNvSpPr txBox="1"/>
          <p:nvPr/>
        </p:nvSpPr>
        <p:spPr>
          <a:xfrm>
            <a:off x="6969704" y="2372877"/>
            <a:ext cx="46618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A spanning tree of an undirected graph G is a subgraph of G that is a tree containing all the vertices of G.</a:t>
            </a:r>
          </a:p>
          <a:p>
            <a:endParaRPr lang="en-US" altLang="ko-KR" sz="1200" dirty="0">
              <a:solidFill>
                <a:schemeClr val="bg1"/>
              </a:solidFill>
              <a:cs typeface="Arial" pitchFamily="34" charset="0"/>
            </a:endParaRPr>
          </a:p>
          <a:p>
            <a:r>
              <a:rPr lang="en-US" sz="1200" dirty="0">
                <a:solidFill>
                  <a:schemeClr val="bg1"/>
                </a:solidFill>
              </a:rPr>
              <a:t>A minimum spanning tree (MST) for a weighted undirected graph is a spanning tree with minimum weight.</a:t>
            </a:r>
            <a:endParaRPr lang="en-US" altLang="ko-KR" sz="1200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DA86C59-34F4-4919-9F69-A6D243DD90AF}"/>
              </a:ext>
            </a:extLst>
          </p:cNvPr>
          <p:cNvGrpSpPr/>
          <p:nvPr/>
        </p:nvGrpSpPr>
        <p:grpSpPr>
          <a:xfrm>
            <a:off x="6305942" y="1681595"/>
            <a:ext cx="5419664" cy="777510"/>
            <a:chOff x="6102442" y="1483456"/>
            <a:chExt cx="5419664" cy="77751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591A18A-7559-4485-BC2C-6ACBBA9F87DF}"/>
                </a:ext>
              </a:extLst>
            </p:cNvPr>
            <p:cNvSpPr txBox="1"/>
            <p:nvPr/>
          </p:nvSpPr>
          <p:spPr>
            <a:xfrm>
              <a:off x="6860266" y="1678152"/>
              <a:ext cx="4661840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700" b="1" dirty="0">
                  <a:solidFill>
                    <a:schemeClr val="bg1"/>
                  </a:solidFill>
                  <a:cs typeface="Arial" pitchFamily="34" charset="0"/>
                </a:rPr>
                <a:t>Minimum Spanning Tree</a:t>
              </a:r>
              <a:endParaRPr lang="ko-KR" altLang="en-US" sz="27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5E3BD7D-EEC6-41FC-867D-95F2B71346B3}"/>
                </a:ext>
              </a:extLst>
            </p:cNvPr>
            <p:cNvSpPr txBox="1"/>
            <p:nvPr/>
          </p:nvSpPr>
          <p:spPr>
            <a:xfrm>
              <a:off x="6102442" y="1483456"/>
              <a:ext cx="981106" cy="77751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400" b="1" dirty="0">
                  <a:solidFill>
                    <a:schemeClr val="bg1"/>
                  </a:solidFill>
                  <a:cs typeface="Arial" pitchFamily="34" charset="0"/>
                </a:rPr>
                <a:t>01</a:t>
              </a:r>
              <a:endParaRPr lang="ko-KR" altLang="en-US" sz="4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38A41E9E-1812-4ACE-A417-73C9AF47F355}"/>
              </a:ext>
            </a:extLst>
          </p:cNvPr>
          <p:cNvSpPr txBox="1"/>
          <p:nvPr/>
        </p:nvSpPr>
        <p:spPr>
          <a:xfrm>
            <a:off x="6869886" y="4168539"/>
            <a:ext cx="46618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bg1"/>
                </a:solidFill>
                <a:ea typeface="FZShuTi" pitchFamily="2" charset="-122"/>
                <a:cs typeface="Arial" pitchFamily="34" charset="0"/>
              </a:rPr>
              <a:t>Parallelization Prospects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bg1"/>
                </a:solidFill>
                <a:ea typeface="FZShuTi" pitchFamily="2" charset="-122"/>
                <a:cs typeface="Arial" pitchFamily="34" charset="0"/>
              </a:rPr>
              <a:t>Approach </a:t>
            </a:r>
          </a:p>
          <a:p>
            <a:endParaRPr lang="en-US" altLang="ko-KR" sz="1200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1E7642E-CD93-4445-B49C-21F1CF8B80D1}"/>
              </a:ext>
            </a:extLst>
          </p:cNvPr>
          <p:cNvGrpSpPr/>
          <p:nvPr/>
        </p:nvGrpSpPr>
        <p:grpSpPr>
          <a:xfrm>
            <a:off x="6379333" y="3414935"/>
            <a:ext cx="5419664" cy="777510"/>
            <a:chOff x="6102442" y="1483456"/>
            <a:chExt cx="5419664" cy="77751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C79CA3D-1245-4812-BE2C-A17717D31459}"/>
                </a:ext>
              </a:extLst>
            </p:cNvPr>
            <p:cNvSpPr txBox="1"/>
            <p:nvPr/>
          </p:nvSpPr>
          <p:spPr>
            <a:xfrm>
              <a:off x="6860266" y="1678152"/>
              <a:ext cx="4661840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700" b="1" dirty="0">
                  <a:solidFill>
                    <a:schemeClr val="bg1"/>
                  </a:solidFill>
                  <a:cs typeface="Arial" pitchFamily="34" charset="0"/>
                </a:rPr>
                <a:t>Parallel Formulation</a:t>
              </a:r>
              <a:endParaRPr lang="ko-KR" altLang="en-US" sz="27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627DDE9-FE7C-4B7E-A047-E092B6A88859}"/>
                </a:ext>
              </a:extLst>
            </p:cNvPr>
            <p:cNvSpPr txBox="1"/>
            <p:nvPr/>
          </p:nvSpPr>
          <p:spPr>
            <a:xfrm>
              <a:off x="6102442" y="1483456"/>
              <a:ext cx="981106" cy="77751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400" b="1" dirty="0">
                  <a:solidFill>
                    <a:schemeClr val="bg1"/>
                  </a:solidFill>
                  <a:cs typeface="Arial" pitchFamily="34" charset="0"/>
                </a:rPr>
                <a:t>02</a:t>
              </a:r>
              <a:endParaRPr lang="ko-KR" altLang="en-US" sz="4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15E1B5E5-22C6-4CAE-BC59-0EB34CC7C043}"/>
              </a:ext>
            </a:extLst>
          </p:cNvPr>
          <p:cNvSpPr txBox="1"/>
          <p:nvPr/>
        </p:nvSpPr>
        <p:spPr>
          <a:xfrm>
            <a:off x="6814643" y="5581697"/>
            <a:ext cx="46618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Cost to select the minimum entry</a:t>
            </a:r>
            <a:endParaRPr lang="en-US" sz="1200" dirty="0">
              <a:solidFill>
                <a:schemeClr val="bg1"/>
              </a:solidFill>
              <a:ea typeface="FZShuTi" pitchFamily="2" charset="-122"/>
              <a:cs typeface="Arial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Broadcast next node selected for membership</a:t>
            </a:r>
            <a:endParaRPr lang="en-US" sz="1200" dirty="0">
              <a:solidFill>
                <a:schemeClr val="bg1"/>
              </a:solidFill>
              <a:ea typeface="FZShuTi" pitchFamily="2" charset="-122"/>
              <a:cs typeface="Arial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Cost of locally updating d vector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Parallel time per iteration</a:t>
            </a:r>
            <a:endParaRPr lang="en-US" altLang="ko-KR" sz="1200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D3E30DF-4F9D-4D5B-9110-CB46BA5063F2}"/>
              </a:ext>
            </a:extLst>
          </p:cNvPr>
          <p:cNvGrpSpPr/>
          <p:nvPr/>
        </p:nvGrpSpPr>
        <p:grpSpPr>
          <a:xfrm>
            <a:off x="6305942" y="4923333"/>
            <a:ext cx="5419664" cy="777510"/>
            <a:chOff x="6102442" y="1483456"/>
            <a:chExt cx="5419664" cy="777510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A5757E4-1723-4073-9FC5-1D351F20A151}"/>
                </a:ext>
              </a:extLst>
            </p:cNvPr>
            <p:cNvSpPr txBox="1"/>
            <p:nvPr/>
          </p:nvSpPr>
          <p:spPr>
            <a:xfrm>
              <a:off x="6860266" y="1678152"/>
              <a:ext cx="4661840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700" b="1" dirty="0">
                  <a:solidFill>
                    <a:schemeClr val="bg1"/>
                  </a:solidFill>
                  <a:cs typeface="Arial" pitchFamily="34" charset="0"/>
                </a:rPr>
                <a:t>Prim’s Algorithm</a:t>
              </a:r>
              <a:endParaRPr lang="ko-KR" altLang="en-US" sz="27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7B9AF74-CA02-49F9-88D7-98D77F70D10F}"/>
                </a:ext>
              </a:extLst>
            </p:cNvPr>
            <p:cNvSpPr txBox="1"/>
            <p:nvPr/>
          </p:nvSpPr>
          <p:spPr>
            <a:xfrm>
              <a:off x="6102442" y="1483456"/>
              <a:ext cx="981106" cy="77751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400" b="1" dirty="0">
                  <a:solidFill>
                    <a:schemeClr val="bg1"/>
                  </a:solidFill>
                  <a:cs typeface="Arial" pitchFamily="34" charset="0"/>
                </a:rPr>
                <a:t>03</a:t>
              </a:r>
              <a:endParaRPr lang="ko-KR" altLang="en-US" sz="4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042C12F7-AE9B-40D2-A6C4-2F1B6BC860EE}"/>
              </a:ext>
            </a:extLst>
          </p:cNvPr>
          <p:cNvSpPr txBox="1"/>
          <p:nvPr/>
        </p:nvSpPr>
        <p:spPr>
          <a:xfrm>
            <a:off x="6420242" y="314245"/>
            <a:ext cx="4989896" cy="10772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+mj-lt"/>
                <a:cs typeface="Arial" pitchFamily="34" charset="0"/>
              </a:rPr>
              <a:t>Parallel &amp; Distributed Computing</a:t>
            </a:r>
            <a:endParaRPr lang="ko-KR" altLang="en-US" sz="3200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13090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3A0F0CE4-1AA4-4781-A459-F01954AE5FAA}"/>
              </a:ext>
            </a:extLst>
          </p:cNvPr>
          <p:cNvSpPr txBox="1">
            <a:spLocks/>
          </p:cNvSpPr>
          <p:nvPr/>
        </p:nvSpPr>
        <p:spPr>
          <a:xfrm>
            <a:off x="8171235" y="1074161"/>
            <a:ext cx="556996" cy="384695"/>
          </a:xfrm>
          <a:custGeom>
            <a:avLst/>
            <a:gdLst/>
            <a:ahLst/>
            <a:cxnLst/>
            <a:rect l="l" t="t" r="r" b="b"/>
            <a:pathLst>
              <a:path w="127932" h="118319">
                <a:moveTo>
                  <a:pt x="117086" y="0"/>
                </a:moveTo>
                <a:lnTo>
                  <a:pt x="127932" y="17255"/>
                </a:lnTo>
                <a:cubicBezTo>
                  <a:pt x="118894" y="21035"/>
                  <a:pt x="112238" y="26663"/>
                  <a:pt x="107966" y="34140"/>
                </a:cubicBezTo>
                <a:cubicBezTo>
                  <a:pt x="103693" y="41617"/>
                  <a:pt x="101310" y="52504"/>
                  <a:pt x="100817" y="66801"/>
                </a:cubicBezTo>
                <a:lnTo>
                  <a:pt x="123988" y="66801"/>
                </a:lnTo>
                <a:lnTo>
                  <a:pt x="123988" y="118319"/>
                </a:lnTo>
                <a:lnTo>
                  <a:pt x="76414" y="118319"/>
                </a:lnTo>
                <a:lnTo>
                  <a:pt x="76414" y="77647"/>
                </a:lnTo>
                <a:cubicBezTo>
                  <a:pt x="76414" y="55626"/>
                  <a:pt x="79043" y="39686"/>
                  <a:pt x="84302" y="29826"/>
                </a:cubicBezTo>
                <a:cubicBezTo>
                  <a:pt x="91204" y="16680"/>
                  <a:pt x="102132" y="6738"/>
                  <a:pt x="117086" y="0"/>
                </a:cubicBezTo>
                <a:close/>
                <a:moveTo>
                  <a:pt x="40672" y="0"/>
                </a:moveTo>
                <a:lnTo>
                  <a:pt x="51518" y="17255"/>
                </a:lnTo>
                <a:cubicBezTo>
                  <a:pt x="42480" y="21035"/>
                  <a:pt x="35824" y="26663"/>
                  <a:pt x="31552" y="34140"/>
                </a:cubicBezTo>
                <a:cubicBezTo>
                  <a:pt x="27279" y="41617"/>
                  <a:pt x="24896" y="52504"/>
                  <a:pt x="24403" y="66801"/>
                </a:cubicBezTo>
                <a:lnTo>
                  <a:pt x="47574" y="66801"/>
                </a:lnTo>
                <a:lnTo>
                  <a:pt x="47574" y="118319"/>
                </a:lnTo>
                <a:lnTo>
                  <a:pt x="0" y="118319"/>
                </a:lnTo>
                <a:lnTo>
                  <a:pt x="0" y="77647"/>
                </a:lnTo>
                <a:cubicBezTo>
                  <a:pt x="0" y="55626"/>
                  <a:pt x="2630" y="39686"/>
                  <a:pt x="7888" y="29826"/>
                </a:cubicBezTo>
                <a:cubicBezTo>
                  <a:pt x="14790" y="16680"/>
                  <a:pt x="25718" y="6738"/>
                  <a:pt x="4067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dist">
              <a:buNone/>
            </a:pPr>
            <a:endParaRPr lang="en-US" sz="4000" spc="300" dirty="0">
              <a:solidFill>
                <a:schemeClr val="accent5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936A26A-2E3A-47AE-954E-9DF5BBE68113}"/>
              </a:ext>
            </a:extLst>
          </p:cNvPr>
          <p:cNvSpPr txBox="1">
            <a:spLocks/>
          </p:cNvSpPr>
          <p:nvPr/>
        </p:nvSpPr>
        <p:spPr>
          <a:xfrm rot="10800000">
            <a:off x="11449455" y="5914417"/>
            <a:ext cx="450665" cy="380722"/>
          </a:xfrm>
          <a:custGeom>
            <a:avLst/>
            <a:gdLst/>
            <a:ahLst/>
            <a:cxnLst/>
            <a:rect l="l" t="t" r="r" b="b"/>
            <a:pathLst>
              <a:path w="127932" h="118319">
                <a:moveTo>
                  <a:pt x="117086" y="0"/>
                </a:moveTo>
                <a:lnTo>
                  <a:pt x="127932" y="17255"/>
                </a:lnTo>
                <a:cubicBezTo>
                  <a:pt x="118894" y="21035"/>
                  <a:pt x="112238" y="26663"/>
                  <a:pt x="107966" y="34140"/>
                </a:cubicBezTo>
                <a:cubicBezTo>
                  <a:pt x="103693" y="41617"/>
                  <a:pt x="101310" y="52504"/>
                  <a:pt x="100817" y="66801"/>
                </a:cubicBezTo>
                <a:lnTo>
                  <a:pt x="123988" y="66801"/>
                </a:lnTo>
                <a:lnTo>
                  <a:pt x="123988" y="118319"/>
                </a:lnTo>
                <a:lnTo>
                  <a:pt x="76414" y="118319"/>
                </a:lnTo>
                <a:lnTo>
                  <a:pt x="76414" y="77647"/>
                </a:lnTo>
                <a:cubicBezTo>
                  <a:pt x="76414" y="55626"/>
                  <a:pt x="79043" y="39686"/>
                  <a:pt x="84302" y="29826"/>
                </a:cubicBezTo>
                <a:cubicBezTo>
                  <a:pt x="91204" y="16680"/>
                  <a:pt x="102132" y="6738"/>
                  <a:pt x="117086" y="0"/>
                </a:cubicBezTo>
                <a:close/>
                <a:moveTo>
                  <a:pt x="40672" y="0"/>
                </a:moveTo>
                <a:lnTo>
                  <a:pt x="51518" y="17255"/>
                </a:lnTo>
                <a:cubicBezTo>
                  <a:pt x="42480" y="21035"/>
                  <a:pt x="35824" y="26663"/>
                  <a:pt x="31552" y="34140"/>
                </a:cubicBezTo>
                <a:cubicBezTo>
                  <a:pt x="27279" y="41617"/>
                  <a:pt x="24896" y="52504"/>
                  <a:pt x="24403" y="66801"/>
                </a:cubicBezTo>
                <a:lnTo>
                  <a:pt x="47574" y="66801"/>
                </a:lnTo>
                <a:lnTo>
                  <a:pt x="47574" y="118319"/>
                </a:lnTo>
                <a:lnTo>
                  <a:pt x="0" y="118319"/>
                </a:lnTo>
                <a:lnTo>
                  <a:pt x="0" y="77647"/>
                </a:lnTo>
                <a:cubicBezTo>
                  <a:pt x="0" y="55626"/>
                  <a:pt x="2630" y="39686"/>
                  <a:pt x="7888" y="29826"/>
                </a:cubicBezTo>
                <a:cubicBezTo>
                  <a:pt x="14790" y="16680"/>
                  <a:pt x="25718" y="6738"/>
                  <a:pt x="4067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dist">
              <a:buNone/>
            </a:pPr>
            <a:endParaRPr lang="en-US" sz="4000" spc="300" dirty="0">
              <a:solidFill>
                <a:schemeClr val="accent5"/>
              </a:solidFill>
            </a:endParaRPr>
          </a:p>
        </p:txBody>
      </p:sp>
      <p:sp>
        <p:nvSpPr>
          <p:cNvPr id="16" name="Text Placeholder 1">
            <a:extLst>
              <a:ext uri="{FF2B5EF4-FFF2-40B4-BE49-F238E27FC236}">
                <a16:creationId xmlns:a16="http://schemas.microsoft.com/office/drawing/2014/main" id="{00679DC6-FE1A-482B-90BA-0C89B207A6B2}"/>
              </a:ext>
            </a:extLst>
          </p:cNvPr>
          <p:cNvSpPr txBox="1">
            <a:spLocks/>
          </p:cNvSpPr>
          <p:nvPr/>
        </p:nvSpPr>
        <p:spPr>
          <a:xfrm>
            <a:off x="683556" y="5095584"/>
            <a:ext cx="2615596" cy="595901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dist">
              <a:buNone/>
            </a:pPr>
            <a:r>
              <a:rPr lang="en-US" sz="2000" dirty="0"/>
              <a:t>2 iterations</a:t>
            </a:r>
          </a:p>
        </p:txBody>
      </p:sp>
      <p:sp>
        <p:nvSpPr>
          <p:cNvPr id="17" name="Text Placeholder 1">
            <a:extLst>
              <a:ext uri="{FF2B5EF4-FFF2-40B4-BE49-F238E27FC236}">
                <a16:creationId xmlns:a16="http://schemas.microsoft.com/office/drawing/2014/main" id="{DE75FCF7-AF4B-42AF-B16E-A23B01A44B88}"/>
              </a:ext>
            </a:extLst>
          </p:cNvPr>
          <p:cNvSpPr txBox="1">
            <a:spLocks/>
          </p:cNvSpPr>
          <p:nvPr/>
        </p:nvSpPr>
        <p:spPr>
          <a:xfrm>
            <a:off x="137795" y="-246739"/>
            <a:ext cx="7029808" cy="1616535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dist">
              <a:buNone/>
            </a:pPr>
            <a:r>
              <a:rPr lang="en-US" sz="4000" b="1" spc="300" dirty="0">
                <a:solidFill>
                  <a:schemeClr val="accent2"/>
                </a:solidFill>
                <a:latin typeface="+mj-lt"/>
              </a:rPr>
              <a:t>MST :Prims Algorithm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D9710E02-FCF5-4970-9185-EF74BE2796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795" y="1464465"/>
            <a:ext cx="5154052" cy="319533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A83D9A4-4634-4D85-9243-8DEBED8C35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7637" y="1992797"/>
            <a:ext cx="3549101" cy="3195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9884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>
            <a:extLst>
              <a:ext uri="{FF2B5EF4-FFF2-40B4-BE49-F238E27FC236}">
                <a16:creationId xmlns:a16="http://schemas.microsoft.com/office/drawing/2014/main" id="{DAE8B6C6-9CCF-427E-9985-9DDF2B7BE3D9}"/>
              </a:ext>
            </a:extLst>
          </p:cNvPr>
          <p:cNvSpPr txBox="1"/>
          <p:nvPr/>
        </p:nvSpPr>
        <p:spPr>
          <a:xfrm>
            <a:off x="8550613" y="3680019"/>
            <a:ext cx="297090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Easy to change colors, photos and Text. Get a modern PowerPoint  Presentation that is beautifully designed. You can simply impress your audience and add a unique zing and appeal to your Presentations. Get a modern PowerPoint  Presentation that is beautifully designed. You can simply impress your audience and add a unique zing and appeal to your Presentations. Easy to change colors, photos and Text.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99F88F0-0442-4CAC-AB52-61BED642CCC3}"/>
              </a:ext>
            </a:extLst>
          </p:cNvPr>
          <p:cNvSpPr txBox="1"/>
          <p:nvPr/>
        </p:nvSpPr>
        <p:spPr>
          <a:xfrm>
            <a:off x="122123" y="184665"/>
            <a:ext cx="3701939" cy="62170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sz="3600" dirty="0">
                <a:solidFill>
                  <a:schemeClr val="accent1"/>
                </a:solidFill>
                <a:cs typeface="Arial" pitchFamily="34" charset="0"/>
              </a:rPr>
              <a:t>Steps</a:t>
            </a:r>
          </a:p>
          <a:p>
            <a:r>
              <a:rPr lang="en-GB" altLang="ko-KR" b="1" dirty="0">
                <a:solidFill>
                  <a:schemeClr val="accent1"/>
                </a:solidFill>
                <a:cs typeface="Arial" pitchFamily="34" charset="0"/>
              </a:rPr>
              <a:t>1</a:t>
            </a:r>
            <a:endParaRPr lang="en-GB" altLang="ko-KR" sz="36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303030"/>
                </a:solidFill>
                <a:effectLst/>
                <a:latin typeface="Arimo"/>
              </a:rPr>
              <a:t>Randomly choose any vertex.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303030"/>
                </a:solidFill>
                <a:effectLst/>
                <a:latin typeface="Arimo"/>
              </a:rPr>
              <a:t>The vertex connecting to the edge having least weight is usually selected.</a:t>
            </a:r>
          </a:p>
          <a:p>
            <a:pPr fontAlgn="base"/>
            <a:r>
              <a:rPr lang="en-US" sz="1600" b="0" i="0" dirty="0">
                <a:solidFill>
                  <a:srgbClr val="303030"/>
                </a:solidFill>
                <a:effectLst/>
                <a:latin typeface="Arimo"/>
              </a:rPr>
              <a:t> </a:t>
            </a:r>
            <a:r>
              <a:rPr lang="en-GB" altLang="ko-KR" b="1" dirty="0">
                <a:solidFill>
                  <a:schemeClr val="accent1"/>
                </a:solidFill>
                <a:cs typeface="Arial" pitchFamily="34" charset="0"/>
              </a:rPr>
              <a:t>2</a:t>
            </a:r>
            <a:endParaRPr lang="en-US" b="1" i="0" dirty="0">
              <a:solidFill>
                <a:srgbClr val="303030"/>
              </a:solidFill>
              <a:effectLst/>
              <a:latin typeface="Arimo"/>
            </a:endParaRP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303030"/>
                </a:solidFill>
                <a:effectLst/>
                <a:latin typeface="Arimo"/>
              </a:rPr>
              <a:t>Find all the edges that connect the tree to new vertices.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303030"/>
                </a:solidFill>
                <a:effectLst/>
                <a:latin typeface="Arimo"/>
              </a:rPr>
              <a:t>Find the least weight edge among those edges and include it in the existing tree.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303030"/>
                </a:solidFill>
                <a:effectLst/>
                <a:latin typeface="Arimo"/>
              </a:rPr>
              <a:t>If including that edge creates a cycle, then reject that edge and look for the next least weight edge.</a:t>
            </a:r>
          </a:p>
          <a:p>
            <a:pPr fontAlgn="base"/>
            <a:r>
              <a:rPr lang="en-GB" b="1" i="0" dirty="0">
                <a:solidFill>
                  <a:schemeClr val="accent1"/>
                </a:solidFill>
                <a:effectLst/>
                <a:latin typeface="Arimo"/>
                <a:cs typeface="Arial" pitchFamily="34" charset="0"/>
              </a:rPr>
              <a:t>3</a:t>
            </a:r>
            <a:endParaRPr lang="en-US" b="1" i="0" dirty="0">
              <a:solidFill>
                <a:srgbClr val="303030"/>
              </a:solidFill>
              <a:effectLst/>
              <a:latin typeface="Arim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303030"/>
                </a:solidFill>
                <a:effectLst/>
                <a:latin typeface="Arimo"/>
              </a:rPr>
              <a:t>Keep repeating step-02 until all the vertices are included and Minimum Spanning Tree (MST) is obtained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altLang="ko-KR" sz="16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r>
              <a:rPr lang="en-GB" altLang="ko-KR" sz="3600" dirty="0">
                <a:solidFill>
                  <a:schemeClr val="accent2"/>
                </a:solidFill>
                <a:cs typeface="Arial" pitchFamily="34" charset="0"/>
              </a:rPr>
              <a:t>Time Complexity </a:t>
            </a:r>
          </a:p>
          <a:p>
            <a:pPr algn="l" fontAlgn="base"/>
            <a:r>
              <a:rPr lang="en-US" sz="1600" b="0" i="0" dirty="0">
                <a:solidFill>
                  <a:srgbClr val="303030"/>
                </a:solidFill>
                <a:effectLst/>
                <a:latin typeface="Arimo"/>
              </a:rPr>
              <a:t>Worst case time complexity </a:t>
            </a:r>
          </a:p>
          <a:p>
            <a:pPr marL="285750" indent="-285750" algn="l" fontAlgn="base">
              <a:buFont typeface="Wingdings" panose="05000000000000000000" pitchFamily="2" charset="2"/>
              <a:buChar char="v"/>
            </a:pPr>
            <a:r>
              <a:rPr lang="en-US" sz="1600" b="1" i="0" dirty="0">
                <a:solidFill>
                  <a:srgbClr val="0070C0"/>
                </a:solidFill>
                <a:effectLst/>
                <a:latin typeface="Arimo"/>
              </a:rPr>
              <a:t>O(</a:t>
            </a:r>
            <a:r>
              <a:rPr lang="en-US" sz="1600" b="1" i="0" dirty="0" err="1">
                <a:solidFill>
                  <a:srgbClr val="0070C0"/>
                </a:solidFill>
                <a:effectLst/>
                <a:latin typeface="Arimo"/>
              </a:rPr>
              <a:t>ElogV</a:t>
            </a:r>
            <a:r>
              <a:rPr lang="en-US" sz="1600" b="1" i="0" dirty="0">
                <a:solidFill>
                  <a:srgbClr val="0070C0"/>
                </a:solidFill>
                <a:effectLst/>
                <a:latin typeface="Arimo"/>
              </a:rPr>
              <a:t>) </a:t>
            </a:r>
            <a:r>
              <a:rPr lang="en-US" sz="1600" b="0" i="0" dirty="0">
                <a:solidFill>
                  <a:srgbClr val="303030"/>
                </a:solidFill>
                <a:effectLst/>
                <a:latin typeface="Arimo"/>
              </a:rPr>
              <a:t>using binary heap</a:t>
            </a:r>
          </a:p>
          <a:p>
            <a:pPr marL="285750" indent="-285750" algn="l" fontAlgn="base">
              <a:buFont typeface="Wingdings" panose="05000000000000000000" pitchFamily="2" charset="2"/>
              <a:buChar char="v"/>
            </a:pPr>
            <a:r>
              <a:rPr lang="en-US" sz="1600" b="1" i="0" dirty="0">
                <a:solidFill>
                  <a:srgbClr val="0070C0"/>
                </a:solidFill>
                <a:effectLst/>
                <a:latin typeface="Arimo"/>
              </a:rPr>
              <a:t>O(E + </a:t>
            </a:r>
            <a:r>
              <a:rPr lang="en-US" sz="1600" b="1" i="0" dirty="0" err="1">
                <a:solidFill>
                  <a:srgbClr val="0070C0"/>
                </a:solidFill>
                <a:effectLst/>
                <a:latin typeface="Arimo"/>
              </a:rPr>
              <a:t>VlogV</a:t>
            </a:r>
            <a:r>
              <a:rPr lang="en-US" sz="1600" b="1" i="0" dirty="0">
                <a:solidFill>
                  <a:srgbClr val="0070C0"/>
                </a:solidFill>
                <a:effectLst/>
                <a:latin typeface="Arimo"/>
              </a:rPr>
              <a:t>) </a:t>
            </a:r>
            <a:r>
              <a:rPr lang="en-US" sz="1600" b="0" i="0" dirty="0">
                <a:solidFill>
                  <a:srgbClr val="303030"/>
                </a:solidFill>
                <a:effectLst/>
                <a:latin typeface="Arimo"/>
              </a:rPr>
              <a:t>using Fibonacci heap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5822B6-0A89-4043-B0EB-DEDFF3D683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0000" y="545824"/>
            <a:ext cx="7815596" cy="6115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8564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8DE8812-BB9C-4C25-9375-FF3A3613B908}"/>
              </a:ext>
            </a:extLst>
          </p:cNvPr>
          <p:cNvSpPr txBox="1"/>
          <p:nvPr/>
        </p:nvSpPr>
        <p:spPr>
          <a:xfrm>
            <a:off x="643467" y="321734"/>
            <a:ext cx="10905066" cy="11357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3300" b="1" dirty="0">
                <a:latin typeface="+mj-lt"/>
                <a:ea typeface="+mj-ea"/>
                <a:cs typeface="+mj-cs"/>
              </a:rPr>
              <a:t>MST : Prim’s Algorithm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475BEE-6325-441B-8B2A-5BB7F38C366B}"/>
              </a:ext>
            </a:extLst>
          </p:cNvPr>
          <p:cNvSpPr txBox="1"/>
          <p:nvPr/>
        </p:nvSpPr>
        <p:spPr>
          <a:xfrm>
            <a:off x="643469" y="1782981"/>
            <a:ext cx="4008384" cy="43939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Prim’s algorithm for finding an MST is a greedy algorithm </a:t>
            </a:r>
          </a:p>
          <a:p>
            <a:pPr>
              <a:spcAft>
                <a:spcPts val="600"/>
              </a:spcAft>
            </a:pPr>
            <a:r>
              <a:rPr lang="en-US" sz="2000" dirty="0"/>
              <a:t>• Start by selecting an arbitrary vertex, include it into the current MST</a:t>
            </a:r>
          </a:p>
          <a:p>
            <a:pPr>
              <a:spcAft>
                <a:spcPts val="600"/>
              </a:spcAft>
            </a:pPr>
            <a:r>
              <a:rPr lang="en-US" sz="2000" dirty="0"/>
              <a:t> • Grow the current MST by inserting into it the vertex closest to one of the vertices already in current MST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Isosceles Triangle 22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26" name="Isosceles Triangle 25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C7ABCB77-28A2-4AC1-BDD3-9F5B304DD1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5320" y="2156752"/>
            <a:ext cx="3047033" cy="361434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F92BA59-A03F-473E-A4B7-DDA3255357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1499" y="1889507"/>
            <a:ext cx="3047033" cy="414506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BD01C55-D8FE-497D-81D6-91B9A543B3A3}"/>
              </a:ext>
            </a:extLst>
          </p:cNvPr>
          <p:cNvSpPr txBox="1"/>
          <p:nvPr/>
        </p:nvSpPr>
        <p:spPr>
          <a:xfrm>
            <a:off x="1295266" y="5379454"/>
            <a:ext cx="356844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2400" dirty="0">
                <a:solidFill>
                  <a:schemeClr val="accent3"/>
                </a:solidFill>
                <a:cs typeface="Arial" pitchFamily="34" charset="0"/>
              </a:rPr>
              <a:t>Greedy Approach</a:t>
            </a:r>
            <a:endParaRPr lang="ko-KR" altLang="en-US" sz="2400" dirty="0">
              <a:solidFill>
                <a:schemeClr val="accent3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91719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Parallel Formulation Of Prims Algo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676C358-1959-4F0E-AAB4-395C03991B72}"/>
              </a:ext>
            </a:extLst>
          </p:cNvPr>
          <p:cNvGrpSpPr/>
          <p:nvPr/>
        </p:nvGrpSpPr>
        <p:grpSpPr>
          <a:xfrm>
            <a:off x="3597437" y="2585024"/>
            <a:ext cx="2685364" cy="2660085"/>
            <a:chOff x="1115616" y="1926357"/>
            <a:chExt cx="3181047" cy="3151101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8FDE9F61-E6FF-4794-BD84-DD26E1ECD702}"/>
                </a:ext>
              </a:extLst>
            </p:cNvPr>
            <p:cNvSpPr/>
            <p:nvPr/>
          </p:nvSpPr>
          <p:spPr>
            <a:xfrm>
              <a:off x="1403648" y="2214389"/>
              <a:ext cx="2592288" cy="2592288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2540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5" name="Arc 31">
              <a:extLst>
                <a:ext uri="{FF2B5EF4-FFF2-40B4-BE49-F238E27FC236}">
                  <a16:creationId xmlns:a16="http://schemas.microsoft.com/office/drawing/2014/main" id="{35981C91-BBD1-4673-927B-97EA3283A93A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14240" y="1927733"/>
              <a:ext cx="1413384" cy="1410632"/>
            </a:xfrm>
            <a:custGeom>
              <a:avLst/>
              <a:gdLst>
                <a:gd name="T0" fmla="*/ 693238 w 19905"/>
                <a:gd name="T1" fmla="*/ 0 h 19873"/>
                <a:gd name="T2" fmla="*/ 1630691 w 19905"/>
                <a:gd name="T3" fmla="*/ 940395 h 19873"/>
                <a:gd name="T4" fmla="*/ 0 w 19905"/>
                <a:gd name="T5" fmla="*/ 1627065 h 19873"/>
                <a:gd name="T6" fmla="*/ 0 60000 65536"/>
                <a:gd name="T7" fmla="*/ 0 60000 65536"/>
                <a:gd name="T8" fmla="*/ 0 60000 65536"/>
                <a:gd name="T9" fmla="*/ 0 w 19905"/>
                <a:gd name="T10" fmla="*/ 0 h 19873"/>
                <a:gd name="T11" fmla="*/ 19905 w 19905"/>
                <a:gd name="T12" fmla="*/ 19873 h 19873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9905" h="19873" fill="none" extrusionOk="0">
                  <a:moveTo>
                    <a:pt x="8462" y="-1"/>
                  </a:moveTo>
                  <a:cubicBezTo>
                    <a:pt x="13623" y="2197"/>
                    <a:pt x="17727" y="6316"/>
                    <a:pt x="19905" y="11485"/>
                  </a:cubicBezTo>
                </a:path>
                <a:path w="19905" h="19873" stroke="0" extrusionOk="0">
                  <a:moveTo>
                    <a:pt x="8462" y="-1"/>
                  </a:moveTo>
                  <a:cubicBezTo>
                    <a:pt x="13623" y="2197"/>
                    <a:pt x="17727" y="6316"/>
                    <a:pt x="19905" y="11485"/>
                  </a:cubicBezTo>
                  <a:lnTo>
                    <a:pt x="0" y="19873"/>
                  </a:lnTo>
                  <a:close/>
                </a:path>
              </a:pathLst>
            </a:custGeom>
            <a:noFill/>
            <a:ln w="63500" cap="sq">
              <a:solidFill>
                <a:schemeClr val="accent1"/>
              </a:solidFill>
              <a:prstDash val="solid"/>
              <a:round/>
              <a:headEnd/>
              <a:tailEnd type="triangle" w="med" len="sm"/>
            </a:ln>
          </p:spPr>
          <p:txBody>
            <a:bodyPr wrap="none" anchor="ctr"/>
            <a:lstStyle/>
            <a:p>
              <a:endParaRPr lang="ko-KR" altLang="en-US" sz="1600"/>
            </a:p>
          </p:txBody>
        </p:sp>
        <p:sp>
          <p:nvSpPr>
            <p:cNvPr id="6" name="Arc 31">
              <a:extLst>
                <a:ext uri="{FF2B5EF4-FFF2-40B4-BE49-F238E27FC236}">
                  <a16:creationId xmlns:a16="http://schemas.microsoft.com/office/drawing/2014/main" id="{58359723-7980-42FC-9606-B56906D329F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2851957" y="3665450"/>
              <a:ext cx="1413384" cy="1410632"/>
            </a:xfrm>
            <a:custGeom>
              <a:avLst/>
              <a:gdLst>
                <a:gd name="T0" fmla="*/ 693238 w 19905"/>
                <a:gd name="T1" fmla="*/ 0 h 19873"/>
                <a:gd name="T2" fmla="*/ 1630691 w 19905"/>
                <a:gd name="T3" fmla="*/ 940395 h 19873"/>
                <a:gd name="T4" fmla="*/ 0 w 19905"/>
                <a:gd name="T5" fmla="*/ 1627065 h 19873"/>
                <a:gd name="T6" fmla="*/ 0 60000 65536"/>
                <a:gd name="T7" fmla="*/ 0 60000 65536"/>
                <a:gd name="T8" fmla="*/ 0 60000 65536"/>
                <a:gd name="T9" fmla="*/ 0 w 19905"/>
                <a:gd name="T10" fmla="*/ 0 h 19873"/>
                <a:gd name="T11" fmla="*/ 19905 w 19905"/>
                <a:gd name="T12" fmla="*/ 19873 h 19873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9905" h="19873" fill="none" extrusionOk="0">
                  <a:moveTo>
                    <a:pt x="8462" y="-1"/>
                  </a:moveTo>
                  <a:cubicBezTo>
                    <a:pt x="13623" y="2197"/>
                    <a:pt x="17727" y="6316"/>
                    <a:pt x="19905" y="11485"/>
                  </a:cubicBezTo>
                </a:path>
                <a:path w="19905" h="19873" stroke="0" extrusionOk="0">
                  <a:moveTo>
                    <a:pt x="8462" y="-1"/>
                  </a:moveTo>
                  <a:cubicBezTo>
                    <a:pt x="13623" y="2197"/>
                    <a:pt x="17727" y="6316"/>
                    <a:pt x="19905" y="11485"/>
                  </a:cubicBezTo>
                  <a:lnTo>
                    <a:pt x="0" y="19873"/>
                  </a:lnTo>
                  <a:close/>
                </a:path>
              </a:pathLst>
            </a:custGeom>
            <a:noFill/>
            <a:ln w="63500" cap="sq">
              <a:solidFill>
                <a:schemeClr val="accent3"/>
              </a:solidFill>
              <a:prstDash val="solid"/>
              <a:round/>
              <a:headEnd/>
              <a:tailEnd type="triangle" w="med" len="sm"/>
            </a:ln>
          </p:spPr>
          <p:txBody>
            <a:bodyPr wrap="none" anchor="ctr"/>
            <a:lstStyle/>
            <a:p>
              <a:endParaRPr lang="ko-KR" altLang="en-US" sz="1600"/>
            </a:p>
          </p:txBody>
        </p:sp>
        <p:sp>
          <p:nvSpPr>
            <p:cNvPr id="7" name="Arc 31">
              <a:extLst>
                <a:ext uri="{FF2B5EF4-FFF2-40B4-BE49-F238E27FC236}">
                  <a16:creationId xmlns:a16="http://schemas.microsoft.com/office/drawing/2014/main" id="{65160D4E-A6F2-46F6-ACD5-52CC63E64865}"/>
                </a:ext>
              </a:extLst>
            </p:cNvPr>
            <p:cNvSpPr>
              <a:spLocks/>
            </p:cNvSpPr>
            <p:nvPr/>
          </p:nvSpPr>
          <p:spPr bwMode="auto">
            <a:xfrm>
              <a:off x="2883279" y="1965909"/>
              <a:ext cx="1413384" cy="1410632"/>
            </a:xfrm>
            <a:custGeom>
              <a:avLst/>
              <a:gdLst>
                <a:gd name="T0" fmla="*/ 693238 w 19905"/>
                <a:gd name="T1" fmla="*/ 0 h 19873"/>
                <a:gd name="T2" fmla="*/ 1630691 w 19905"/>
                <a:gd name="T3" fmla="*/ 940395 h 19873"/>
                <a:gd name="T4" fmla="*/ 0 w 19905"/>
                <a:gd name="T5" fmla="*/ 1627065 h 19873"/>
                <a:gd name="T6" fmla="*/ 0 60000 65536"/>
                <a:gd name="T7" fmla="*/ 0 60000 65536"/>
                <a:gd name="T8" fmla="*/ 0 60000 65536"/>
                <a:gd name="T9" fmla="*/ 0 w 19905"/>
                <a:gd name="T10" fmla="*/ 0 h 19873"/>
                <a:gd name="T11" fmla="*/ 19905 w 19905"/>
                <a:gd name="T12" fmla="*/ 19873 h 19873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9905" h="19873" fill="none" extrusionOk="0">
                  <a:moveTo>
                    <a:pt x="8462" y="-1"/>
                  </a:moveTo>
                  <a:cubicBezTo>
                    <a:pt x="13623" y="2197"/>
                    <a:pt x="17727" y="6316"/>
                    <a:pt x="19905" y="11485"/>
                  </a:cubicBezTo>
                </a:path>
                <a:path w="19905" h="19873" stroke="0" extrusionOk="0">
                  <a:moveTo>
                    <a:pt x="8462" y="-1"/>
                  </a:moveTo>
                  <a:cubicBezTo>
                    <a:pt x="13623" y="2197"/>
                    <a:pt x="17727" y="6316"/>
                    <a:pt x="19905" y="11485"/>
                  </a:cubicBezTo>
                  <a:lnTo>
                    <a:pt x="0" y="19873"/>
                  </a:lnTo>
                  <a:close/>
                </a:path>
              </a:pathLst>
            </a:custGeom>
            <a:noFill/>
            <a:ln w="63500" cap="sq">
              <a:solidFill>
                <a:schemeClr val="accent4"/>
              </a:solidFill>
              <a:prstDash val="solid"/>
              <a:round/>
              <a:headEnd/>
              <a:tailEnd type="triangle" w="med" len="sm"/>
            </a:ln>
          </p:spPr>
          <p:txBody>
            <a:bodyPr wrap="none" anchor="ctr"/>
            <a:lstStyle/>
            <a:p>
              <a:endParaRPr lang="ko-KR" altLang="en-US" sz="1600" dirty="0"/>
            </a:p>
          </p:txBody>
        </p:sp>
        <p:sp>
          <p:nvSpPr>
            <p:cNvPr id="8" name="Arc 31">
              <a:extLst>
                <a:ext uri="{FF2B5EF4-FFF2-40B4-BE49-F238E27FC236}">
                  <a16:creationId xmlns:a16="http://schemas.microsoft.com/office/drawing/2014/main" id="{DC30C2C5-F611-46A7-ACB7-5787B6712AF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146040" y="3653735"/>
              <a:ext cx="1413384" cy="1410632"/>
            </a:xfrm>
            <a:custGeom>
              <a:avLst/>
              <a:gdLst>
                <a:gd name="T0" fmla="*/ 693238 w 19905"/>
                <a:gd name="T1" fmla="*/ 0 h 19873"/>
                <a:gd name="T2" fmla="*/ 1630691 w 19905"/>
                <a:gd name="T3" fmla="*/ 940395 h 19873"/>
                <a:gd name="T4" fmla="*/ 0 w 19905"/>
                <a:gd name="T5" fmla="*/ 1627065 h 19873"/>
                <a:gd name="T6" fmla="*/ 0 60000 65536"/>
                <a:gd name="T7" fmla="*/ 0 60000 65536"/>
                <a:gd name="T8" fmla="*/ 0 60000 65536"/>
                <a:gd name="T9" fmla="*/ 0 w 19905"/>
                <a:gd name="T10" fmla="*/ 0 h 19873"/>
                <a:gd name="T11" fmla="*/ 19905 w 19905"/>
                <a:gd name="T12" fmla="*/ 19873 h 19873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9905" h="19873" fill="none" extrusionOk="0">
                  <a:moveTo>
                    <a:pt x="8462" y="-1"/>
                  </a:moveTo>
                  <a:cubicBezTo>
                    <a:pt x="13623" y="2197"/>
                    <a:pt x="17727" y="6316"/>
                    <a:pt x="19905" y="11485"/>
                  </a:cubicBezTo>
                </a:path>
                <a:path w="19905" h="19873" stroke="0" extrusionOk="0">
                  <a:moveTo>
                    <a:pt x="8462" y="-1"/>
                  </a:moveTo>
                  <a:cubicBezTo>
                    <a:pt x="13623" y="2197"/>
                    <a:pt x="17727" y="6316"/>
                    <a:pt x="19905" y="11485"/>
                  </a:cubicBezTo>
                  <a:lnTo>
                    <a:pt x="0" y="19873"/>
                  </a:lnTo>
                  <a:close/>
                </a:path>
              </a:pathLst>
            </a:custGeom>
            <a:noFill/>
            <a:ln w="63500" cap="sq">
              <a:solidFill>
                <a:schemeClr val="accent2"/>
              </a:solidFill>
              <a:prstDash val="solid"/>
              <a:round/>
              <a:headEnd/>
              <a:tailEnd type="triangle" w="med" len="sm"/>
            </a:ln>
          </p:spPr>
          <p:txBody>
            <a:bodyPr wrap="none" anchor="ctr"/>
            <a:lstStyle/>
            <a:p>
              <a:endParaRPr lang="ko-KR" altLang="en-US" sz="1600"/>
            </a:p>
          </p:txBody>
        </p:sp>
      </p:grpSp>
      <p:sp>
        <p:nvSpPr>
          <p:cNvPr id="9" name="Oval 8">
            <a:extLst>
              <a:ext uri="{FF2B5EF4-FFF2-40B4-BE49-F238E27FC236}">
                <a16:creationId xmlns:a16="http://schemas.microsoft.com/office/drawing/2014/main" id="{E228A664-CEE4-4F04-8B64-2A68060DA551}"/>
              </a:ext>
            </a:extLst>
          </p:cNvPr>
          <p:cNvSpPr/>
          <p:nvPr/>
        </p:nvSpPr>
        <p:spPr>
          <a:xfrm>
            <a:off x="4509248" y="1989378"/>
            <a:ext cx="851024" cy="85102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64D5610-976E-432F-947A-58E7395A1411}"/>
              </a:ext>
            </a:extLst>
          </p:cNvPr>
          <p:cNvSpPr/>
          <p:nvPr/>
        </p:nvSpPr>
        <p:spPr>
          <a:xfrm>
            <a:off x="4493167" y="5016521"/>
            <a:ext cx="851024" cy="85102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EEAF08A-8F3C-4302-BAB2-FCC8FBCD3BA4}"/>
              </a:ext>
            </a:extLst>
          </p:cNvPr>
          <p:cNvSpPr/>
          <p:nvPr/>
        </p:nvSpPr>
        <p:spPr>
          <a:xfrm>
            <a:off x="6028934" y="3496835"/>
            <a:ext cx="851024" cy="85102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5F0E8AA-6CE1-4A34-9CBD-04849ED2F3F4}"/>
              </a:ext>
            </a:extLst>
          </p:cNvPr>
          <p:cNvSpPr/>
          <p:nvPr/>
        </p:nvSpPr>
        <p:spPr>
          <a:xfrm>
            <a:off x="3015611" y="3496835"/>
            <a:ext cx="851024" cy="85102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13" name="그룹 8">
            <a:extLst>
              <a:ext uri="{FF2B5EF4-FFF2-40B4-BE49-F238E27FC236}">
                <a16:creationId xmlns:a16="http://schemas.microsoft.com/office/drawing/2014/main" id="{F0F45C52-72CC-4328-A8FF-0265EEB13137}"/>
              </a:ext>
            </a:extLst>
          </p:cNvPr>
          <p:cNvGrpSpPr/>
          <p:nvPr/>
        </p:nvGrpSpPr>
        <p:grpSpPr>
          <a:xfrm>
            <a:off x="4022949" y="3509482"/>
            <a:ext cx="1823623" cy="816690"/>
            <a:chOff x="1619673" y="3427506"/>
            <a:chExt cx="2160240" cy="96743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5C4B682-2411-47A2-B97B-8BC8860A60CB}"/>
                </a:ext>
              </a:extLst>
            </p:cNvPr>
            <p:cNvSpPr txBox="1"/>
            <p:nvPr/>
          </p:nvSpPr>
          <p:spPr>
            <a:xfrm>
              <a:off x="1619673" y="3427506"/>
              <a:ext cx="2160240" cy="69136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TEXT</a:t>
              </a:r>
              <a:endParaRPr lang="ko-KR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FE5B1E4-B524-4E9F-89D2-A10C2F2DECBD}"/>
                </a:ext>
              </a:extLst>
            </p:cNvPr>
            <p:cNvSpPr txBox="1"/>
            <p:nvPr/>
          </p:nvSpPr>
          <p:spPr>
            <a:xfrm>
              <a:off x="1619673" y="4032803"/>
              <a:ext cx="2160240" cy="36214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</a:rPr>
                <a:t>Add Your Text</a:t>
              </a:r>
              <a:endParaRPr lang="ko-KR" altLang="en-US" sz="16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6" name="Rectangle 16">
            <a:extLst>
              <a:ext uri="{FF2B5EF4-FFF2-40B4-BE49-F238E27FC236}">
                <a16:creationId xmlns:a16="http://schemas.microsoft.com/office/drawing/2014/main" id="{821E4828-A5C8-439D-B35E-BF16DCE769A1}"/>
              </a:ext>
            </a:extLst>
          </p:cNvPr>
          <p:cNvSpPr/>
          <p:nvPr/>
        </p:nvSpPr>
        <p:spPr>
          <a:xfrm rot="2700000">
            <a:off x="4829103" y="2216538"/>
            <a:ext cx="240124" cy="430497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7" name="Rectangle 36">
            <a:extLst>
              <a:ext uri="{FF2B5EF4-FFF2-40B4-BE49-F238E27FC236}">
                <a16:creationId xmlns:a16="http://schemas.microsoft.com/office/drawing/2014/main" id="{0B81A5B2-AE4B-40FC-9A53-F47756B56A18}"/>
              </a:ext>
            </a:extLst>
          </p:cNvPr>
          <p:cNvSpPr/>
          <p:nvPr/>
        </p:nvSpPr>
        <p:spPr>
          <a:xfrm>
            <a:off x="6287912" y="3778170"/>
            <a:ext cx="351598" cy="293908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8" name="Round Same Side Corner Rectangle 36">
            <a:extLst>
              <a:ext uri="{FF2B5EF4-FFF2-40B4-BE49-F238E27FC236}">
                <a16:creationId xmlns:a16="http://schemas.microsoft.com/office/drawing/2014/main" id="{1D380781-10A9-4C3B-8CCF-7B33E2ED9CC1}"/>
              </a:ext>
            </a:extLst>
          </p:cNvPr>
          <p:cNvSpPr>
            <a:spLocks noChangeAspect="1"/>
          </p:cNvSpPr>
          <p:nvPr/>
        </p:nvSpPr>
        <p:spPr>
          <a:xfrm>
            <a:off x="4739885" y="5300676"/>
            <a:ext cx="357585" cy="282712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9" name="Oval 21">
            <a:extLst>
              <a:ext uri="{FF2B5EF4-FFF2-40B4-BE49-F238E27FC236}">
                <a16:creationId xmlns:a16="http://schemas.microsoft.com/office/drawing/2014/main" id="{A1FF8497-5F3F-478B-B7A3-B4EBA65574D6}"/>
              </a:ext>
            </a:extLst>
          </p:cNvPr>
          <p:cNvSpPr>
            <a:spLocks noChangeAspect="1"/>
          </p:cNvSpPr>
          <p:nvPr/>
        </p:nvSpPr>
        <p:spPr>
          <a:xfrm>
            <a:off x="3257952" y="3771601"/>
            <a:ext cx="320270" cy="322944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0" name="Donut 66">
            <a:extLst>
              <a:ext uri="{FF2B5EF4-FFF2-40B4-BE49-F238E27FC236}">
                <a16:creationId xmlns:a16="http://schemas.microsoft.com/office/drawing/2014/main" id="{B31F225E-4BBC-4370-95E2-87543E82D83C}"/>
              </a:ext>
            </a:extLst>
          </p:cNvPr>
          <p:cNvSpPr/>
          <p:nvPr/>
        </p:nvSpPr>
        <p:spPr>
          <a:xfrm>
            <a:off x="7397978" y="4116706"/>
            <a:ext cx="701030" cy="701030"/>
          </a:xfrm>
          <a:prstGeom prst="donut">
            <a:avLst>
              <a:gd name="adj" fmla="val 8736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3549513-1A65-49B2-8AA2-616FE0117955}"/>
              </a:ext>
            </a:extLst>
          </p:cNvPr>
          <p:cNvCxnSpPr>
            <a:cxnSpLocks/>
            <a:stCxn id="20" idx="6"/>
          </p:cNvCxnSpPr>
          <p:nvPr/>
        </p:nvCxnSpPr>
        <p:spPr>
          <a:xfrm>
            <a:off x="8099008" y="4467220"/>
            <a:ext cx="3142609" cy="4070"/>
          </a:xfrm>
          <a:prstGeom prst="line">
            <a:avLst/>
          </a:prstGeom>
          <a:ln w="12700">
            <a:solidFill>
              <a:schemeClr val="accent3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그룹 2">
            <a:extLst>
              <a:ext uri="{FF2B5EF4-FFF2-40B4-BE49-F238E27FC236}">
                <a16:creationId xmlns:a16="http://schemas.microsoft.com/office/drawing/2014/main" id="{DC9BF953-2E50-4827-B33A-074946F53576}"/>
              </a:ext>
            </a:extLst>
          </p:cNvPr>
          <p:cNvGrpSpPr/>
          <p:nvPr/>
        </p:nvGrpSpPr>
        <p:grpSpPr>
          <a:xfrm>
            <a:off x="8189304" y="4161243"/>
            <a:ext cx="2996190" cy="758119"/>
            <a:chOff x="8736091" y="4094174"/>
            <a:chExt cx="2493362" cy="758119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F917776-3C3B-49EF-B97D-51BA7B36F739}"/>
                </a:ext>
              </a:extLst>
            </p:cNvPr>
            <p:cNvSpPr txBox="1"/>
            <p:nvPr/>
          </p:nvSpPr>
          <p:spPr>
            <a:xfrm>
              <a:off x="8744645" y="4390628"/>
              <a:ext cx="248480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Example Text : Get a modern PowerPoint  Presentation that is beautifully designed.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F316B7C-1CBA-4C47-9941-55CF6F393E25}"/>
                </a:ext>
              </a:extLst>
            </p:cNvPr>
            <p:cNvSpPr txBox="1"/>
            <p:nvPr/>
          </p:nvSpPr>
          <p:spPr>
            <a:xfrm>
              <a:off x="8736091" y="4094174"/>
              <a:ext cx="249219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Contents _ Graph 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25" name="Donut 59">
            <a:extLst>
              <a:ext uri="{FF2B5EF4-FFF2-40B4-BE49-F238E27FC236}">
                <a16:creationId xmlns:a16="http://schemas.microsoft.com/office/drawing/2014/main" id="{8D2B3B42-9E69-44D7-9290-7081E0047261}"/>
              </a:ext>
            </a:extLst>
          </p:cNvPr>
          <p:cNvSpPr/>
          <p:nvPr/>
        </p:nvSpPr>
        <p:spPr>
          <a:xfrm>
            <a:off x="6395968" y="1817732"/>
            <a:ext cx="701030" cy="701030"/>
          </a:xfrm>
          <a:prstGeom prst="donut">
            <a:avLst>
              <a:gd name="adj" fmla="val 873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B9BDCA5-B314-44A3-91FA-082308F4D660}"/>
              </a:ext>
            </a:extLst>
          </p:cNvPr>
          <p:cNvCxnSpPr>
            <a:cxnSpLocks/>
            <a:stCxn id="25" idx="6"/>
          </p:cNvCxnSpPr>
          <p:nvPr/>
        </p:nvCxnSpPr>
        <p:spPr>
          <a:xfrm>
            <a:off x="7096998" y="2168247"/>
            <a:ext cx="4144619" cy="0"/>
          </a:xfrm>
          <a:prstGeom prst="line">
            <a:avLst/>
          </a:prstGeom>
          <a:ln w="12700">
            <a:solidFill>
              <a:schemeClr val="accent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그룹 6">
            <a:extLst>
              <a:ext uri="{FF2B5EF4-FFF2-40B4-BE49-F238E27FC236}">
                <a16:creationId xmlns:a16="http://schemas.microsoft.com/office/drawing/2014/main" id="{3605F0CB-AC3A-4805-A185-1504D462C8C0}"/>
              </a:ext>
            </a:extLst>
          </p:cNvPr>
          <p:cNvGrpSpPr/>
          <p:nvPr/>
        </p:nvGrpSpPr>
        <p:grpSpPr>
          <a:xfrm>
            <a:off x="7127318" y="1865918"/>
            <a:ext cx="4063349" cy="758119"/>
            <a:chOff x="8306211" y="1865918"/>
            <a:chExt cx="2909365" cy="758119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F69D4A6-9055-4171-A748-363B59664EA6}"/>
                </a:ext>
              </a:extLst>
            </p:cNvPr>
            <p:cNvSpPr txBox="1"/>
            <p:nvPr/>
          </p:nvSpPr>
          <p:spPr>
            <a:xfrm>
              <a:off x="8315999" y="2162372"/>
              <a:ext cx="289957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Example Text : Get a modern PowerPoint  Presentation that is beautifully designed.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328DFBC-8FCD-4FBA-A36F-39630B8703F2}"/>
                </a:ext>
              </a:extLst>
            </p:cNvPr>
            <p:cNvSpPr txBox="1"/>
            <p:nvPr/>
          </p:nvSpPr>
          <p:spPr>
            <a:xfrm>
              <a:off x="8306211" y="1865918"/>
              <a:ext cx="290819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Contents _ Graph 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30" name="Donut 60">
            <a:extLst>
              <a:ext uri="{FF2B5EF4-FFF2-40B4-BE49-F238E27FC236}">
                <a16:creationId xmlns:a16="http://schemas.microsoft.com/office/drawing/2014/main" id="{CC3E3317-6122-4809-9345-6E0F59EBC2C8}"/>
              </a:ext>
            </a:extLst>
          </p:cNvPr>
          <p:cNvSpPr/>
          <p:nvPr/>
        </p:nvSpPr>
        <p:spPr>
          <a:xfrm>
            <a:off x="6395968" y="5334514"/>
            <a:ext cx="701030" cy="701030"/>
          </a:xfrm>
          <a:prstGeom prst="donut">
            <a:avLst>
              <a:gd name="adj" fmla="val 8736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8970B52F-DD1A-4C38-AE5E-610293853F59}"/>
              </a:ext>
            </a:extLst>
          </p:cNvPr>
          <p:cNvCxnSpPr>
            <a:cxnSpLocks/>
            <a:stCxn id="30" idx="6"/>
          </p:cNvCxnSpPr>
          <p:nvPr/>
        </p:nvCxnSpPr>
        <p:spPr>
          <a:xfrm>
            <a:off x="7096998" y="5685029"/>
            <a:ext cx="4144619" cy="0"/>
          </a:xfrm>
          <a:prstGeom prst="line">
            <a:avLst/>
          </a:prstGeom>
          <a:ln w="12700">
            <a:solidFill>
              <a:schemeClr val="accent4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그룹 7">
            <a:extLst>
              <a:ext uri="{FF2B5EF4-FFF2-40B4-BE49-F238E27FC236}">
                <a16:creationId xmlns:a16="http://schemas.microsoft.com/office/drawing/2014/main" id="{D7ED5AAF-B445-4113-9C40-F1E5FC640B12}"/>
              </a:ext>
            </a:extLst>
          </p:cNvPr>
          <p:cNvGrpSpPr/>
          <p:nvPr/>
        </p:nvGrpSpPr>
        <p:grpSpPr>
          <a:xfrm>
            <a:off x="7127318" y="5374777"/>
            <a:ext cx="4063349" cy="767847"/>
            <a:chOff x="8306211" y="5374777"/>
            <a:chExt cx="2909365" cy="767847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53E6629-83D1-4F45-91DD-E07EBEE36DC6}"/>
                </a:ext>
              </a:extLst>
            </p:cNvPr>
            <p:cNvSpPr txBox="1"/>
            <p:nvPr/>
          </p:nvSpPr>
          <p:spPr>
            <a:xfrm>
              <a:off x="8315999" y="5680959"/>
              <a:ext cx="289957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Example Text : Get a modern PowerPoint  Presentation that is beautifully designed.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5396DD3-2DD5-44F8-9C32-B04C4A9BAF4A}"/>
                </a:ext>
              </a:extLst>
            </p:cNvPr>
            <p:cNvSpPr txBox="1"/>
            <p:nvPr/>
          </p:nvSpPr>
          <p:spPr>
            <a:xfrm>
              <a:off x="8306211" y="5374777"/>
              <a:ext cx="290819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Contents _ Graph 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35" name="Donut 61">
            <a:extLst>
              <a:ext uri="{FF2B5EF4-FFF2-40B4-BE49-F238E27FC236}">
                <a16:creationId xmlns:a16="http://schemas.microsoft.com/office/drawing/2014/main" id="{02C8DEC1-2B76-491E-865F-3CC71EE53F86}"/>
              </a:ext>
            </a:extLst>
          </p:cNvPr>
          <p:cNvSpPr/>
          <p:nvPr/>
        </p:nvSpPr>
        <p:spPr>
          <a:xfrm>
            <a:off x="7397978" y="2885302"/>
            <a:ext cx="701030" cy="701030"/>
          </a:xfrm>
          <a:prstGeom prst="donut">
            <a:avLst>
              <a:gd name="adj" fmla="val 8736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8176228C-0CF3-4935-A091-8795B83A5243}"/>
              </a:ext>
            </a:extLst>
          </p:cNvPr>
          <p:cNvCxnSpPr>
            <a:cxnSpLocks/>
            <a:stCxn id="35" idx="6"/>
          </p:cNvCxnSpPr>
          <p:nvPr/>
        </p:nvCxnSpPr>
        <p:spPr>
          <a:xfrm>
            <a:off x="8099008" y="3235818"/>
            <a:ext cx="3142609" cy="4070"/>
          </a:xfrm>
          <a:prstGeom prst="line">
            <a:avLst/>
          </a:prstGeom>
          <a:ln w="12700">
            <a:solidFill>
              <a:schemeClr val="accent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그룹 5">
            <a:extLst>
              <a:ext uri="{FF2B5EF4-FFF2-40B4-BE49-F238E27FC236}">
                <a16:creationId xmlns:a16="http://schemas.microsoft.com/office/drawing/2014/main" id="{1F57341F-66CC-4A84-B170-F11FCD10B884}"/>
              </a:ext>
            </a:extLst>
          </p:cNvPr>
          <p:cNvGrpSpPr/>
          <p:nvPr/>
        </p:nvGrpSpPr>
        <p:grpSpPr>
          <a:xfrm>
            <a:off x="8170114" y="2933707"/>
            <a:ext cx="2996190" cy="767847"/>
            <a:chOff x="8697852" y="2990115"/>
            <a:chExt cx="2493362" cy="767847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C4AC8D2-135E-4AAE-940F-E55FBA8997F9}"/>
                </a:ext>
              </a:extLst>
            </p:cNvPr>
            <p:cNvSpPr txBox="1"/>
            <p:nvPr/>
          </p:nvSpPr>
          <p:spPr>
            <a:xfrm>
              <a:off x="8706406" y="3296297"/>
              <a:ext cx="248480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Example Text : Get a modern PowerPoint  Presentation that is beautifully designed.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4797B1F2-CE72-4F95-8A8B-57A467B39F17}"/>
                </a:ext>
              </a:extLst>
            </p:cNvPr>
            <p:cNvSpPr txBox="1"/>
            <p:nvPr/>
          </p:nvSpPr>
          <p:spPr>
            <a:xfrm>
              <a:off x="8697852" y="2990115"/>
              <a:ext cx="249219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Contents _ Graph 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40" name="Rectangle 30">
            <a:extLst>
              <a:ext uri="{FF2B5EF4-FFF2-40B4-BE49-F238E27FC236}">
                <a16:creationId xmlns:a16="http://schemas.microsoft.com/office/drawing/2014/main" id="{169FB4D0-A247-4045-8F8A-2841F4D95040}"/>
              </a:ext>
            </a:extLst>
          </p:cNvPr>
          <p:cNvSpPr/>
          <p:nvPr/>
        </p:nvSpPr>
        <p:spPr>
          <a:xfrm>
            <a:off x="7608768" y="3078623"/>
            <a:ext cx="295624" cy="294760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1" name="Frame 17">
            <a:extLst>
              <a:ext uri="{FF2B5EF4-FFF2-40B4-BE49-F238E27FC236}">
                <a16:creationId xmlns:a16="http://schemas.microsoft.com/office/drawing/2014/main" id="{2B5312B9-8F5A-4BDA-A60F-63D1AE342CE2}"/>
              </a:ext>
            </a:extLst>
          </p:cNvPr>
          <p:cNvSpPr/>
          <p:nvPr/>
        </p:nvSpPr>
        <p:spPr>
          <a:xfrm>
            <a:off x="6596317" y="2012517"/>
            <a:ext cx="294760" cy="294760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2" name="Isosceles Triangle 8">
            <a:extLst>
              <a:ext uri="{FF2B5EF4-FFF2-40B4-BE49-F238E27FC236}">
                <a16:creationId xmlns:a16="http://schemas.microsoft.com/office/drawing/2014/main" id="{638C860C-7FAD-4F12-B7A6-0750A95BBFAC}"/>
              </a:ext>
            </a:extLst>
          </p:cNvPr>
          <p:cNvSpPr/>
          <p:nvPr/>
        </p:nvSpPr>
        <p:spPr>
          <a:xfrm rot="16200000">
            <a:off x="6605952" y="5508530"/>
            <a:ext cx="290652" cy="346534"/>
          </a:xfrm>
          <a:custGeom>
            <a:avLst/>
            <a:gdLst/>
            <a:ahLst/>
            <a:cxnLst/>
            <a:rect l="l" t="t" r="r" b="b"/>
            <a:pathLst>
              <a:path w="2708011" h="3228660">
                <a:moveTo>
                  <a:pt x="1895121" y="2005092"/>
                </a:moveTo>
                <a:cubicBezTo>
                  <a:pt x="1769067" y="2196199"/>
                  <a:pt x="1559641" y="2315968"/>
                  <a:pt x="1331007" y="2327705"/>
                </a:cubicBezTo>
                <a:cubicBezTo>
                  <a:pt x="1102373" y="2339443"/>
                  <a:pt x="881783" y="2241749"/>
                  <a:pt x="736821" y="2064556"/>
                </a:cubicBezTo>
                <a:lnTo>
                  <a:pt x="885891" y="1942602"/>
                </a:lnTo>
                <a:cubicBezTo>
                  <a:pt x="992076" y="2072396"/>
                  <a:pt x="1153658" y="2143956"/>
                  <a:pt x="1321132" y="2135359"/>
                </a:cubicBezTo>
                <a:cubicBezTo>
                  <a:pt x="1488607" y="2126761"/>
                  <a:pt x="1642011" y="2039030"/>
                  <a:pt x="1734346" y="1899045"/>
                </a:cubicBezTo>
                <a:close/>
                <a:moveTo>
                  <a:pt x="2315256" y="2179725"/>
                </a:moveTo>
                <a:cubicBezTo>
                  <a:pt x="2124977" y="2519973"/>
                  <a:pt x="1777729" y="2743099"/>
                  <a:pt x="1389179" y="2774782"/>
                </a:cubicBezTo>
                <a:cubicBezTo>
                  <a:pt x="1000629" y="2806465"/>
                  <a:pt x="621821" y="2642541"/>
                  <a:pt x="378934" y="2337614"/>
                </a:cubicBezTo>
                <a:lnTo>
                  <a:pt x="519502" y="2225645"/>
                </a:lnTo>
                <a:cubicBezTo>
                  <a:pt x="725082" y="2483736"/>
                  <a:pt x="1045705" y="2622480"/>
                  <a:pt x="1374574" y="2595664"/>
                </a:cubicBezTo>
                <a:cubicBezTo>
                  <a:pt x="1703443" y="2568848"/>
                  <a:pt x="1997353" y="2379994"/>
                  <a:pt x="2158406" y="2092008"/>
                </a:cubicBezTo>
                <a:close/>
                <a:moveTo>
                  <a:pt x="2315941" y="1615003"/>
                </a:moveTo>
                <a:lnTo>
                  <a:pt x="272242" y="1615003"/>
                </a:lnTo>
                <a:lnTo>
                  <a:pt x="872561" y="666216"/>
                </a:lnTo>
                <a:lnTo>
                  <a:pt x="872561" y="219906"/>
                </a:lnTo>
                <a:cubicBezTo>
                  <a:pt x="872561" y="98674"/>
                  <a:pt x="970839" y="396"/>
                  <a:pt x="1092071" y="396"/>
                </a:cubicBezTo>
                <a:lnTo>
                  <a:pt x="1293841" y="396"/>
                </a:lnTo>
                <a:lnTo>
                  <a:pt x="1294092" y="0"/>
                </a:lnTo>
                <a:lnTo>
                  <a:pt x="1294343" y="396"/>
                </a:lnTo>
                <a:lnTo>
                  <a:pt x="1470231" y="396"/>
                </a:lnTo>
                <a:cubicBezTo>
                  <a:pt x="1591463" y="396"/>
                  <a:pt x="1689741" y="98674"/>
                  <a:pt x="1689741" y="219906"/>
                </a:cubicBezTo>
                <a:lnTo>
                  <a:pt x="1689741" y="625313"/>
                </a:lnTo>
                <a:close/>
                <a:moveTo>
                  <a:pt x="2708011" y="2399368"/>
                </a:moveTo>
                <a:cubicBezTo>
                  <a:pt x="2440740" y="2877288"/>
                  <a:pt x="1950128" y="3187847"/>
                  <a:pt x="1403807" y="3224932"/>
                </a:cubicBezTo>
                <a:cubicBezTo>
                  <a:pt x="857486" y="3262017"/>
                  <a:pt x="329406" y="3020609"/>
                  <a:pt x="0" y="2583191"/>
                </a:cubicBezTo>
                <a:lnTo>
                  <a:pt x="143153" y="2475389"/>
                </a:lnTo>
                <a:cubicBezTo>
                  <a:pt x="436120" y="2864419"/>
                  <a:pt x="905784" y="3079123"/>
                  <a:pt x="1391671" y="3046140"/>
                </a:cubicBezTo>
                <a:cubicBezTo>
                  <a:pt x="1877558" y="3013157"/>
                  <a:pt x="2313899" y="2736952"/>
                  <a:pt x="2551604" y="2311899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3" name="Donut 39">
            <a:extLst>
              <a:ext uri="{FF2B5EF4-FFF2-40B4-BE49-F238E27FC236}">
                <a16:creationId xmlns:a16="http://schemas.microsoft.com/office/drawing/2014/main" id="{63423188-9F93-4D9E-9DBC-C9BE9110A7F1}"/>
              </a:ext>
            </a:extLst>
          </p:cNvPr>
          <p:cNvSpPr/>
          <p:nvPr/>
        </p:nvSpPr>
        <p:spPr>
          <a:xfrm>
            <a:off x="7553131" y="4271822"/>
            <a:ext cx="376632" cy="37663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152300" y="922782"/>
                </a:moveTo>
                <a:lnTo>
                  <a:pt x="2354400" y="1620000"/>
                </a:lnTo>
                <a:lnTo>
                  <a:pt x="1152300" y="2317218"/>
                </a:lnTo>
                <a:close/>
                <a:moveTo>
                  <a:pt x="1620000" y="342403"/>
                </a:moveTo>
                <a:cubicBezTo>
                  <a:pt x="914403" y="342403"/>
                  <a:pt x="342403" y="914403"/>
                  <a:pt x="342403" y="1620000"/>
                </a:cubicBezTo>
                <a:cubicBezTo>
                  <a:pt x="342403" y="2325597"/>
                  <a:pt x="914403" y="2897597"/>
                  <a:pt x="1620000" y="2897597"/>
                </a:cubicBezTo>
                <a:cubicBezTo>
                  <a:pt x="2325597" y="2897597"/>
                  <a:pt x="2897597" y="2325597"/>
                  <a:pt x="2897597" y="1620000"/>
                </a:cubicBezTo>
                <a:cubicBezTo>
                  <a:pt x="2897597" y="914403"/>
                  <a:pt x="2325597" y="342403"/>
                  <a:pt x="1620000" y="342403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44" name="그룹 12">
            <a:extLst>
              <a:ext uri="{FF2B5EF4-FFF2-40B4-BE49-F238E27FC236}">
                <a16:creationId xmlns:a16="http://schemas.microsoft.com/office/drawing/2014/main" id="{7CB1D220-ED5D-4B55-8727-5E2D4B39EC5A}"/>
              </a:ext>
            </a:extLst>
          </p:cNvPr>
          <p:cNvGrpSpPr/>
          <p:nvPr/>
        </p:nvGrpSpPr>
        <p:grpSpPr>
          <a:xfrm>
            <a:off x="122674" y="1210562"/>
            <a:ext cx="2587330" cy="4808287"/>
            <a:chOff x="1989012" y="2175681"/>
            <a:chExt cx="2165302" cy="3434655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F8D0A998-0692-4FED-9266-44DE9FA76330}"/>
                </a:ext>
              </a:extLst>
            </p:cNvPr>
            <p:cNvSpPr txBox="1"/>
            <p:nvPr/>
          </p:nvSpPr>
          <p:spPr>
            <a:xfrm>
              <a:off x="1991544" y="2510438"/>
              <a:ext cx="2162770" cy="30998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200" dirty="0"/>
                <a:t>The algorithm works in </a:t>
              </a:r>
              <a:r>
                <a:rPr lang="en-US" sz="1200" b="1" dirty="0"/>
                <a:t>n outer iterations </a:t>
              </a:r>
            </a:p>
            <a:p>
              <a:pPr marL="171450" indent="-171450">
                <a:buFontTx/>
                <a:buChar char="-"/>
              </a:pPr>
              <a:r>
                <a:rPr lang="en-US" sz="1200" dirty="0"/>
                <a:t>it is hard to execute these iterations concurrently.</a:t>
              </a:r>
            </a:p>
            <a:p>
              <a:pPr marL="171450" indent="-171450">
                <a:buFontTx/>
                <a:buChar char="-"/>
              </a:pPr>
              <a:r>
                <a:rPr lang="en-US" sz="1200" dirty="0"/>
                <a:t> The </a:t>
              </a:r>
              <a:r>
                <a:rPr lang="en-US" sz="1200" b="1" dirty="0"/>
                <a:t>inner loop</a:t>
              </a:r>
              <a:r>
                <a:rPr lang="en-US" sz="1200" dirty="0"/>
                <a:t> is relatively </a:t>
              </a:r>
              <a:r>
                <a:rPr lang="en-US" sz="1200" b="1" dirty="0"/>
                <a:t>easy to parallelize.</a:t>
              </a:r>
            </a:p>
            <a:p>
              <a:pPr marL="171450" indent="-171450">
                <a:buFontTx/>
                <a:buChar char="-"/>
              </a:pPr>
              <a:r>
                <a:rPr lang="en-US" sz="1200" dirty="0"/>
                <a:t> Let p be the number of processes, and let n be the number of vertices. 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200" dirty="0"/>
                <a:t> The adjacency matrix is partitioned in a 1-D block fashion, with distance vector d partitioned accordingly. 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200" dirty="0"/>
                <a:t> In each step, </a:t>
              </a:r>
              <a:r>
                <a:rPr lang="en-US" sz="1200" b="1" dirty="0"/>
                <a:t>a processor selects the locally closest node, followed by a global reduction to select globally closest node</a:t>
              </a:r>
              <a:r>
                <a:rPr lang="en-US" sz="1200" dirty="0"/>
                <a:t>. 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200" dirty="0"/>
                <a:t> This node is inserted into MST, and the choice broadcast to all processors.</a:t>
              </a:r>
            </a:p>
            <a:p>
              <a:pPr marL="171450" indent="-171450">
                <a:buFontTx/>
                <a:buChar char="-"/>
              </a:pPr>
              <a:r>
                <a:rPr lang="en-US" sz="1200" dirty="0"/>
                <a:t>  Each processor updates its part of the d vector locally.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91B14A78-20CF-4820-9E92-D42B9574B3F0}"/>
                </a:ext>
              </a:extLst>
            </p:cNvPr>
            <p:cNvSpPr txBox="1"/>
            <p:nvPr/>
          </p:nvSpPr>
          <p:spPr>
            <a:xfrm>
              <a:off x="1989012" y="2175681"/>
              <a:ext cx="216277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Contents _ Graph 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8D66EC04-7AF5-4D71-9154-90394AA0D7AA}"/>
              </a:ext>
            </a:extLst>
          </p:cNvPr>
          <p:cNvCxnSpPr>
            <a:cxnSpLocks/>
          </p:cNvCxnSpPr>
          <p:nvPr/>
        </p:nvCxnSpPr>
        <p:spPr>
          <a:xfrm>
            <a:off x="323529" y="1641429"/>
            <a:ext cx="1981926" cy="0"/>
          </a:xfrm>
          <a:prstGeom prst="line">
            <a:avLst/>
          </a:prstGeom>
          <a:ln w="12700">
            <a:solidFill>
              <a:schemeClr val="accent5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Picture 48">
            <a:extLst>
              <a:ext uri="{FF2B5EF4-FFF2-40B4-BE49-F238E27FC236}">
                <a16:creationId xmlns:a16="http://schemas.microsoft.com/office/drawing/2014/main" id="{CDF05E58-CBAD-4FD5-9628-A5902C9A30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5610" y="1420238"/>
            <a:ext cx="8696491" cy="4754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9763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Parallel Formulation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27EFB4-D9E5-4542-B5E6-D3A1B584B03B}"/>
              </a:ext>
            </a:extLst>
          </p:cNvPr>
          <p:cNvSpPr txBox="1"/>
          <p:nvPr/>
        </p:nvSpPr>
        <p:spPr>
          <a:xfrm>
            <a:off x="2835384" y="1148615"/>
            <a:ext cx="3967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Parallelization prospects</a:t>
            </a:r>
            <a:endParaRPr lang="ko-KR" altLang="en-US" b="1" dirty="0">
              <a:solidFill>
                <a:srgbClr val="7030A0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85D64F-3DFC-47D7-A800-DF3B4E913E90}"/>
              </a:ext>
            </a:extLst>
          </p:cNvPr>
          <p:cNvSpPr txBox="1"/>
          <p:nvPr/>
        </p:nvSpPr>
        <p:spPr>
          <a:xfrm>
            <a:off x="8798200" y="1156614"/>
            <a:ext cx="3967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Approach</a:t>
            </a:r>
            <a:endParaRPr lang="ko-KR" altLang="en-US" b="1" dirty="0">
              <a:solidFill>
                <a:srgbClr val="7030A0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5" name="Rectangle 130">
            <a:extLst>
              <a:ext uri="{FF2B5EF4-FFF2-40B4-BE49-F238E27FC236}">
                <a16:creationId xmlns:a16="http://schemas.microsoft.com/office/drawing/2014/main" id="{0BB388EB-43E8-4B51-89DD-7F276EF7D1AE}"/>
              </a:ext>
            </a:extLst>
          </p:cNvPr>
          <p:cNvSpPr/>
          <p:nvPr/>
        </p:nvSpPr>
        <p:spPr>
          <a:xfrm>
            <a:off x="2835384" y="5383909"/>
            <a:ext cx="363327" cy="364977"/>
          </a:xfrm>
          <a:custGeom>
            <a:avLst/>
            <a:gdLst/>
            <a:ahLst/>
            <a:cxnLst/>
            <a:rect l="l" t="t" r="r" b="b"/>
            <a:pathLst>
              <a:path w="371900" h="373588">
                <a:moveTo>
                  <a:pt x="297080" y="129105"/>
                </a:moveTo>
                <a:lnTo>
                  <a:pt x="284273" y="219737"/>
                </a:lnTo>
                <a:lnTo>
                  <a:pt x="305496" y="219737"/>
                </a:lnTo>
                <a:lnTo>
                  <a:pt x="333001" y="129105"/>
                </a:lnTo>
                <a:close/>
                <a:moveTo>
                  <a:pt x="228265" y="129105"/>
                </a:moveTo>
                <a:lnTo>
                  <a:pt x="228265" y="219737"/>
                </a:lnTo>
                <a:lnTo>
                  <a:pt x="250807" y="219737"/>
                </a:lnTo>
                <a:lnTo>
                  <a:pt x="263614" y="129105"/>
                </a:lnTo>
                <a:close/>
                <a:moveTo>
                  <a:pt x="157021" y="129105"/>
                </a:moveTo>
                <a:lnTo>
                  <a:pt x="175826" y="219737"/>
                </a:lnTo>
                <a:lnTo>
                  <a:pt x="195129" y="219737"/>
                </a:lnTo>
                <a:lnTo>
                  <a:pt x="195129" y="129105"/>
                </a:lnTo>
                <a:close/>
                <a:moveTo>
                  <a:pt x="93087" y="129105"/>
                </a:moveTo>
                <a:lnTo>
                  <a:pt x="117372" y="219737"/>
                </a:lnTo>
                <a:lnTo>
                  <a:pt x="141984" y="219737"/>
                </a:lnTo>
                <a:lnTo>
                  <a:pt x="123179" y="129105"/>
                </a:lnTo>
                <a:close/>
                <a:moveTo>
                  <a:pt x="58494" y="0"/>
                </a:moveTo>
                <a:lnTo>
                  <a:pt x="84208" y="95969"/>
                </a:lnTo>
                <a:lnTo>
                  <a:pt x="354346" y="95969"/>
                </a:lnTo>
                <a:lnTo>
                  <a:pt x="354346" y="97437"/>
                </a:lnTo>
                <a:cubicBezTo>
                  <a:pt x="356087" y="96136"/>
                  <a:pt x="357928" y="96353"/>
                  <a:pt x="359747" y="96905"/>
                </a:cubicBezTo>
                <a:lnTo>
                  <a:pt x="360371" y="97095"/>
                </a:lnTo>
                <a:cubicBezTo>
                  <a:pt x="368954" y="99700"/>
                  <a:pt x="373801" y="108770"/>
                  <a:pt x="371196" y="117354"/>
                </a:cubicBezTo>
                <a:lnTo>
                  <a:pt x="333339" y="242097"/>
                </a:lnTo>
                <a:cubicBezTo>
                  <a:pt x="331591" y="247858"/>
                  <a:pt x="326929" y="251935"/>
                  <a:pt x="321206" y="252122"/>
                </a:cubicBezTo>
                <a:lnTo>
                  <a:pt x="321206" y="252873"/>
                </a:lnTo>
                <a:lnTo>
                  <a:pt x="313576" y="252873"/>
                </a:lnTo>
                <a:cubicBezTo>
                  <a:pt x="313378" y="253010"/>
                  <a:pt x="313229" y="252967"/>
                  <a:pt x="313080" y="252922"/>
                </a:cubicBezTo>
                <a:lnTo>
                  <a:pt x="312919" y="252873"/>
                </a:lnTo>
                <a:lnTo>
                  <a:pt x="126251" y="252873"/>
                </a:lnTo>
                <a:lnTo>
                  <a:pt x="133971" y="281687"/>
                </a:lnTo>
                <a:lnTo>
                  <a:pt x="321075" y="281687"/>
                </a:lnTo>
                <a:lnTo>
                  <a:pt x="321075" y="314823"/>
                </a:lnTo>
                <a:lnTo>
                  <a:pt x="318480" y="314823"/>
                </a:lnTo>
                <a:cubicBezTo>
                  <a:pt x="329614" y="318311"/>
                  <a:pt x="336414" y="328969"/>
                  <a:pt x="336414" y="341215"/>
                </a:cubicBezTo>
                <a:cubicBezTo>
                  <a:pt x="336414" y="359094"/>
                  <a:pt x="321920" y="373588"/>
                  <a:pt x="304041" y="373588"/>
                </a:cubicBezTo>
                <a:cubicBezTo>
                  <a:pt x="286162" y="373588"/>
                  <a:pt x="271668" y="359094"/>
                  <a:pt x="271668" y="341215"/>
                </a:cubicBezTo>
                <a:cubicBezTo>
                  <a:pt x="271668" y="328969"/>
                  <a:pt x="278468" y="318311"/>
                  <a:pt x="289602" y="314823"/>
                </a:cubicBezTo>
                <a:lnTo>
                  <a:pt x="142850" y="314823"/>
                </a:lnTo>
                <a:lnTo>
                  <a:pt x="143397" y="316865"/>
                </a:lnTo>
                <a:cubicBezTo>
                  <a:pt x="151629" y="321811"/>
                  <a:pt x="156401" y="330956"/>
                  <a:pt x="156401" y="341215"/>
                </a:cubicBezTo>
                <a:cubicBezTo>
                  <a:pt x="156401" y="359094"/>
                  <a:pt x="141907" y="373588"/>
                  <a:pt x="124028" y="373588"/>
                </a:cubicBezTo>
                <a:cubicBezTo>
                  <a:pt x="106149" y="373588"/>
                  <a:pt x="91655" y="359094"/>
                  <a:pt x="91655" y="341215"/>
                </a:cubicBezTo>
                <a:cubicBezTo>
                  <a:pt x="91655" y="329356"/>
                  <a:pt x="98032" y="318986"/>
                  <a:pt x="108649" y="315212"/>
                </a:cubicBezTo>
                <a:lnTo>
                  <a:pt x="33542" y="34909"/>
                </a:lnTo>
                <a:lnTo>
                  <a:pt x="0" y="34909"/>
                </a:lnTo>
                <a:lnTo>
                  <a:pt x="0" y="1773"/>
                </a:lnTo>
                <a:lnTo>
                  <a:pt x="51879" y="177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6" name="Rectangle 9">
            <a:extLst>
              <a:ext uri="{FF2B5EF4-FFF2-40B4-BE49-F238E27FC236}">
                <a16:creationId xmlns:a16="http://schemas.microsoft.com/office/drawing/2014/main" id="{9C71253D-F360-4587-83FB-70A3DCB2E67E}"/>
              </a:ext>
            </a:extLst>
          </p:cNvPr>
          <p:cNvSpPr/>
          <p:nvPr/>
        </p:nvSpPr>
        <p:spPr>
          <a:xfrm>
            <a:off x="5319566" y="4876135"/>
            <a:ext cx="514138" cy="513303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8" name="Rounded Rectangle 7">
            <a:extLst>
              <a:ext uri="{FF2B5EF4-FFF2-40B4-BE49-F238E27FC236}">
                <a16:creationId xmlns:a16="http://schemas.microsoft.com/office/drawing/2014/main" id="{3B82822E-B276-4582-8403-2B68F036CE39}"/>
              </a:ext>
            </a:extLst>
          </p:cNvPr>
          <p:cNvSpPr/>
          <p:nvPr/>
        </p:nvSpPr>
        <p:spPr>
          <a:xfrm>
            <a:off x="3992048" y="1979976"/>
            <a:ext cx="280214" cy="241822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9" name="Block Arc 10">
            <a:extLst>
              <a:ext uri="{FF2B5EF4-FFF2-40B4-BE49-F238E27FC236}">
                <a16:creationId xmlns:a16="http://schemas.microsoft.com/office/drawing/2014/main" id="{FEC4FDF9-444C-4739-9206-96E4EAEFE9E8}"/>
              </a:ext>
            </a:extLst>
          </p:cNvPr>
          <p:cNvSpPr/>
          <p:nvPr/>
        </p:nvSpPr>
        <p:spPr>
          <a:xfrm>
            <a:off x="5798978" y="2687919"/>
            <a:ext cx="450039" cy="304832"/>
          </a:xfrm>
          <a:custGeom>
            <a:avLst/>
            <a:gdLst/>
            <a:ahLst/>
            <a:cxnLst/>
            <a:rect l="l" t="t" r="r" b="b"/>
            <a:pathLst>
              <a:path w="3219104" h="2180445">
                <a:moveTo>
                  <a:pt x="631935" y="660566"/>
                </a:moveTo>
                <a:cubicBezTo>
                  <a:pt x="582229" y="660566"/>
                  <a:pt x="541935" y="700860"/>
                  <a:pt x="541935" y="750566"/>
                </a:cubicBezTo>
                <a:cubicBezTo>
                  <a:pt x="541935" y="800272"/>
                  <a:pt x="582229" y="840566"/>
                  <a:pt x="631935" y="840566"/>
                </a:cubicBezTo>
                <a:cubicBezTo>
                  <a:pt x="681641" y="840566"/>
                  <a:pt x="721935" y="800272"/>
                  <a:pt x="721935" y="750566"/>
                </a:cubicBezTo>
                <a:cubicBezTo>
                  <a:pt x="721935" y="700860"/>
                  <a:pt x="681641" y="660566"/>
                  <a:pt x="631935" y="660566"/>
                </a:cubicBezTo>
                <a:close/>
                <a:moveTo>
                  <a:pt x="2920524" y="132986"/>
                </a:moveTo>
                <a:cubicBezTo>
                  <a:pt x="2884582" y="132986"/>
                  <a:pt x="2855445" y="171564"/>
                  <a:pt x="2855445" y="219152"/>
                </a:cubicBezTo>
                <a:cubicBezTo>
                  <a:pt x="2855445" y="266740"/>
                  <a:pt x="2884582" y="305318"/>
                  <a:pt x="2920524" y="305318"/>
                </a:cubicBezTo>
                <a:cubicBezTo>
                  <a:pt x="2956466" y="305318"/>
                  <a:pt x="2985603" y="266740"/>
                  <a:pt x="2985603" y="219152"/>
                </a:cubicBezTo>
                <a:cubicBezTo>
                  <a:pt x="2985603" y="171564"/>
                  <a:pt x="2956466" y="132986"/>
                  <a:pt x="2920524" y="132986"/>
                </a:cubicBezTo>
                <a:close/>
                <a:moveTo>
                  <a:pt x="1840097" y="123357"/>
                </a:moveTo>
                <a:cubicBezTo>
                  <a:pt x="1690593" y="125267"/>
                  <a:pt x="1541569" y="163386"/>
                  <a:pt x="1407089" y="237534"/>
                </a:cubicBezTo>
                <a:lnTo>
                  <a:pt x="1442443" y="299445"/>
                </a:lnTo>
                <a:cubicBezTo>
                  <a:pt x="1690026" y="162934"/>
                  <a:pt x="1991162" y="159087"/>
                  <a:pt x="2242273" y="289227"/>
                </a:cubicBezTo>
                <a:lnTo>
                  <a:pt x="2275978" y="226435"/>
                </a:lnTo>
                <a:cubicBezTo>
                  <a:pt x="2139582" y="155746"/>
                  <a:pt x="1989600" y="121447"/>
                  <a:pt x="1840097" y="123357"/>
                </a:cubicBezTo>
                <a:close/>
                <a:moveTo>
                  <a:pt x="1808744" y="1233"/>
                </a:moveTo>
                <a:cubicBezTo>
                  <a:pt x="2156106" y="-14520"/>
                  <a:pt x="2554236" y="122009"/>
                  <a:pt x="2727916" y="332053"/>
                </a:cubicBezTo>
                <a:lnTo>
                  <a:pt x="2797407" y="426906"/>
                </a:lnTo>
                <a:cubicBezTo>
                  <a:pt x="2816730" y="407744"/>
                  <a:pt x="2822914" y="396798"/>
                  <a:pt x="2848347" y="374270"/>
                </a:cubicBezTo>
                <a:cubicBezTo>
                  <a:pt x="2789714" y="335227"/>
                  <a:pt x="2770554" y="301522"/>
                  <a:pt x="2770554" y="211287"/>
                </a:cubicBezTo>
                <a:cubicBezTo>
                  <a:pt x="2770554" y="109060"/>
                  <a:pt x="2826850" y="34523"/>
                  <a:pt x="2918697" y="33333"/>
                </a:cubicBezTo>
                <a:cubicBezTo>
                  <a:pt x="3010544" y="32143"/>
                  <a:pt x="3068737" y="122977"/>
                  <a:pt x="3064459" y="218431"/>
                </a:cubicBezTo>
                <a:cubicBezTo>
                  <a:pt x="3062319" y="266188"/>
                  <a:pt x="3063213" y="242475"/>
                  <a:pt x="3054577" y="285936"/>
                </a:cubicBezTo>
                <a:cubicBezTo>
                  <a:pt x="3088600" y="260795"/>
                  <a:pt x="3146396" y="297212"/>
                  <a:pt x="3198377" y="27802"/>
                </a:cubicBezTo>
                <a:cubicBezTo>
                  <a:pt x="3270974" y="270322"/>
                  <a:pt x="3142267" y="378871"/>
                  <a:pt x="2977023" y="405424"/>
                </a:cubicBezTo>
                <a:cubicBezTo>
                  <a:pt x="2937650" y="455263"/>
                  <a:pt x="2906651" y="507366"/>
                  <a:pt x="2854455" y="531728"/>
                </a:cubicBezTo>
                <a:cubicBezTo>
                  <a:pt x="2854593" y="531917"/>
                  <a:pt x="2854687" y="532126"/>
                  <a:pt x="2854781" y="532336"/>
                </a:cubicBezTo>
                <a:lnTo>
                  <a:pt x="2914835" y="719911"/>
                </a:lnTo>
                <a:cubicBezTo>
                  <a:pt x="2982387" y="1030651"/>
                  <a:pt x="2875068" y="1334999"/>
                  <a:pt x="2751965" y="1458417"/>
                </a:cubicBezTo>
                <a:cubicBezTo>
                  <a:pt x="2718119" y="1752479"/>
                  <a:pt x="2636178" y="1904762"/>
                  <a:pt x="2564924" y="2133185"/>
                </a:cubicBezTo>
                <a:cubicBezTo>
                  <a:pt x="2548001" y="2174319"/>
                  <a:pt x="2290597" y="2162941"/>
                  <a:pt x="2284362" y="2130560"/>
                </a:cubicBezTo>
                <a:cubicBezTo>
                  <a:pt x="2253189" y="1989654"/>
                  <a:pt x="2205984" y="1832997"/>
                  <a:pt x="2190842" y="1681589"/>
                </a:cubicBezTo>
                <a:cubicBezTo>
                  <a:pt x="1937891" y="1727975"/>
                  <a:pt x="1628829" y="1727099"/>
                  <a:pt x="1429318" y="1710471"/>
                </a:cubicBezTo>
                <a:cubicBezTo>
                  <a:pt x="1387456" y="1891634"/>
                  <a:pt x="1268107" y="2057044"/>
                  <a:pt x="1143413" y="2180445"/>
                </a:cubicBezTo>
                <a:lnTo>
                  <a:pt x="943012" y="2180445"/>
                </a:lnTo>
                <a:cubicBezTo>
                  <a:pt x="894916" y="2170818"/>
                  <a:pt x="902932" y="1825120"/>
                  <a:pt x="910948" y="1650083"/>
                </a:cubicBezTo>
                <a:cubicBezTo>
                  <a:pt x="600994" y="1508303"/>
                  <a:pt x="-80369" y="1319263"/>
                  <a:pt x="7807" y="838786"/>
                </a:cubicBezTo>
                <a:cubicBezTo>
                  <a:pt x="13151" y="796777"/>
                  <a:pt x="184160" y="802028"/>
                  <a:pt x="275009" y="799402"/>
                </a:cubicBezTo>
                <a:cubicBezTo>
                  <a:pt x="369419" y="659373"/>
                  <a:pt x="418407" y="582356"/>
                  <a:pt x="555570" y="465957"/>
                </a:cubicBezTo>
                <a:cubicBezTo>
                  <a:pt x="547554" y="374062"/>
                  <a:pt x="496786" y="206026"/>
                  <a:pt x="531522" y="190273"/>
                </a:cubicBezTo>
                <a:cubicBezTo>
                  <a:pt x="764877" y="64246"/>
                  <a:pt x="803177" y="250661"/>
                  <a:pt x="924308" y="355683"/>
                </a:cubicBezTo>
                <a:cubicBezTo>
                  <a:pt x="1130053" y="143013"/>
                  <a:pt x="1554903" y="11735"/>
                  <a:pt x="1808744" y="123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0" name="Round Same Side Corner Rectangle 36">
            <a:extLst>
              <a:ext uri="{FF2B5EF4-FFF2-40B4-BE49-F238E27FC236}">
                <a16:creationId xmlns:a16="http://schemas.microsoft.com/office/drawing/2014/main" id="{A417C8AC-6691-4938-9E4B-8778D76398EE}"/>
              </a:ext>
            </a:extLst>
          </p:cNvPr>
          <p:cNvSpPr>
            <a:spLocks noChangeAspect="1"/>
          </p:cNvSpPr>
          <p:nvPr/>
        </p:nvSpPr>
        <p:spPr>
          <a:xfrm>
            <a:off x="2519508" y="2326006"/>
            <a:ext cx="346238" cy="273742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6" name="Rounded Rectangle 3">
            <a:extLst>
              <a:ext uri="{FF2B5EF4-FFF2-40B4-BE49-F238E27FC236}">
                <a16:creationId xmlns:a16="http://schemas.microsoft.com/office/drawing/2014/main" id="{D2C4709B-E1C9-4B9D-94C3-CCDF348A38DB}"/>
              </a:ext>
            </a:extLst>
          </p:cNvPr>
          <p:cNvSpPr/>
          <p:nvPr/>
        </p:nvSpPr>
        <p:spPr>
          <a:xfrm>
            <a:off x="8103597" y="1716613"/>
            <a:ext cx="3380524" cy="3849784"/>
          </a:xfrm>
          <a:prstGeom prst="roundRect">
            <a:avLst>
              <a:gd name="adj" fmla="val 15250"/>
            </a:avLst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3A17573-FF89-4AD6-BDD9-B9761585547B}"/>
              </a:ext>
            </a:extLst>
          </p:cNvPr>
          <p:cNvSpPr txBox="1"/>
          <p:nvPr/>
        </p:nvSpPr>
        <p:spPr>
          <a:xfrm>
            <a:off x="8338617" y="2393537"/>
            <a:ext cx="2910484" cy="2677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/>
              <a:t>data partitioning </a:t>
            </a:r>
          </a:p>
          <a:p>
            <a:r>
              <a:rPr lang="en-US" sz="1200" dirty="0"/>
              <a:t>  – partition adjacency </a:t>
            </a:r>
            <a:r>
              <a:rPr lang="en-US" sz="1200" dirty="0">
                <a:solidFill>
                  <a:srgbClr val="0070C0"/>
                </a:solidFill>
              </a:rPr>
              <a:t>matrix in a 1-D block </a:t>
            </a:r>
            <a:r>
              <a:rPr lang="en-US" sz="1200" dirty="0"/>
              <a:t>fashion (blocks of columns) </a:t>
            </a:r>
          </a:p>
          <a:p>
            <a:r>
              <a:rPr lang="en-US" sz="1200" dirty="0"/>
              <a:t>  – partition distance vector d accordingly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/>
              <a:t> In each step</a:t>
            </a:r>
            <a:r>
              <a:rPr lang="en-US" sz="1200" dirty="0"/>
              <a:t>,</a:t>
            </a:r>
          </a:p>
          <a:p>
            <a:r>
              <a:rPr lang="en-US" sz="1200" dirty="0"/>
              <a:t>  – process first identifies the locally closest node </a:t>
            </a:r>
          </a:p>
          <a:p>
            <a:r>
              <a:rPr lang="en-US" sz="1200" dirty="0"/>
              <a:t>  – performs a global reduction to select globally closest       node </a:t>
            </a:r>
          </a:p>
          <a:p>
            <a:r>
              <a:rPr lang="en-US" sz="1200" dirty="0"/>
              <a:t>  – leader inserts node into MST </a:t>
            </a:r>
          </a:p>
          <a:p>
            <a:r>
              <a:rPr lang="en-US" sz="1200" dirty="0"/>
              <a:t>  – broadcasts choice to all processes</a:t>
            </a:r>
          </a:p>
          <a:p>
            <a:r>
              <a:rPr lang="en-US" sz="1200" dirty="0"/>
              <a:t>  – each process updates its part of d vector locally  based on choice 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0" name="Rounded Rectangle 3">
            <a:extLst>
              <a:ext uri="{FF2B5EF4-FFF2-40B4-BE49-F238E27FC236}">
                <a16:creationId xmlns:a16="http://schemas.microsoft.com/office/drawing/2014/main" id="{2DBF7632-387D-42B4-B47A-6D129F42130C}"/>
              </a:ext>
            </a:extLst>
          </p:cNvPr>
          <p:cNvSpPr/>
          <p:nvPr/>
        </p:nvSpPr>
        <p:spPr>
          <a:xfrm>
            <a:off x="2807406" y="1716613"/>
            <a:ext cx="3380524" cy="3849784"/>
          </a:xfrm>
          <a:prstGeom prst="roundRect">
            <a:avLst>
              <a:gd name="adj" fmla="val 15250"/>
            </a:avLst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5FA16EA-FF5E-4E7F-B8FE-F278399D1A27}"/>
              </a:ext>
            </a:extLst>
          </p:cNvPr>
          <p:cNvSpPr txBox="1"/>
          <p:nvPr/>
        </p:nvSpPr>
        <p:spPr>
          <a:xfrm>
            <a:off x="2865746" y="2244588"/>
            <a:ext cx="299384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800" b="1" dirty="0"/>
              <a:t>outer loop </a:t>
            </a:r>
            <a:r>
              <a:rPr lang="en-US" sz="1800" dirty="0"/>
              <a:t>(|V| iterations): </a:t>
            </a:r>
            <a:r>
              <a:rPr lang="en-US" sz="1800" b="1" dirty="0">
                <a:solidFill>
                  <a:schemeClr val="tx1"/>
                </a:solidFill>
              </a:rPr>
              <a:t>hard to parallelize </a:t>
            </a:r>
          </a:p>
          <a:p>
            <a:r>
              <a:rPr lang="en-US" sz="1800" dirty="0"/>
              <a:t>    – adding 2 vertices to tree concurrently is problematic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800" b="1" dirty="0"/>
              <a:t>inner loop</a:t>
            </a:r>
            <a:r>
              <a:rPr lang="en-US" sz="1800" dirty="0"/>
              <a:t>: relatively </a:t>
            </a:r>
            <a:r>
              <a:rPr lang="en-US" sz="1800" b="1" dirty="0">
                <a:solidFill>
                  <a:schemeClr val="tx1"/>
                </a:solidFill>
              </a:rPr>
              <a:t>easy to parallelize </a:t>
            </a:r>
          </a:p>
          <a:p>
            <a:r>
              <a:rPr lang="en-US" sz="1800" dirty="0"/>
              <a:t>    – consider which vertex is closest to MST in parallel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D243ABC7-3DF7-4EF1-AF0B-B2DD2B28A61E}"/>
              </a:ext>
            </a:extLst>
          </p:cNvPr>
          <p:cNvSpPr/>
          <p:nvPr/>
        </p:nvSpPr>
        <p:spPr>
          <a:xfrm rot="16200000">
            <a:off x="-3011018" y="2991692"/>
            <a:ext cx="6858000" cy="87461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5484487-703B-406B-8DA0-E37DC3207B09}"/>
              </a:ext>
            </a:extLst>
          </p:cNvPr>
          <p:cNvSpPr txBox="1"/>
          <p:nvPr/>
        </p:nvSpPr>
        <p:spPr>
          <a:xfrm rot="16200000">
            <a:off x="-1863191" y="4127409"/>
            <a:ext cx="45762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4"/>
                </a:solidFill>
                <a:cs typeface="Arial" pitchFamily="34" charset="0"/>
              </a:rPr>
              <a:t>MST : Prims Algorithm</a:t>
            </a:r>
          </a:p>
        </p:txBody>
      </p:sp>
    </p:spTree>
    <p:extLst>
      <p:ext uri="{BB962C8B-B14F-4D97-AF65-F5344CB8AC3E}">
        <p14:creationId xmlns:p14="http://schemas.microsoft.com/office/powerpoint/2010/main" val="14761687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Cost Complexity</a:t>
            </a:r>
          </a:p>
        </p:txBody>
      </p:sp>
      <p:cxnSp>
        <p:nvCxnSpPr>
          <p:cNvPr id="13" name="Elbow Connector 14">
            <a:extLst>
              <a:ext uri="{FF2B5EF4-FFF2-40B4-BE49-F238E27FC236}">
                <a16:creationId xmlns:a16="http://schemas.microsoft.com/office/drawing/2014/main" id="{1ADF520C-8261-474A-A01A-940817AC88AB}"/>
              </a:ext>
            </a:extLst>
          </p:cNvPr>
          <p:cNvCxnSpPr>
            <a:cxnSpLocks/>
          </p:cNvCxnSpPr>
          <p:nvPr/>
        </p:nvCxnSpPr>
        <p:spPr>
          <a:xfrm flipV="1">
            <a:off x="1370417" y="4946524"/>
            <a:ext cx="1529081" cy="520902"/>
          </a:xfrm>
          <a:prstGeom prst="bentConnector3">
            <a:avLst>
              <a:gd name="adj1" fmla="val -21013"/>
            </a:avLst>
          </a:prstGeom>
          <a:ln w="25400">
            <a:solidFill>
              <a:schemeClr val="accent1">
                <a:alpha val="70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F4C6F4E4-6D0D-4B70-A06B-9B42EF9D5B5A}"/>
              </a:ext>
            </a:extLst>
          </p:cNvPr>
          <p:cNvSpPr txBox="1"/>
          <p:nvPr/>
        </p:nvSpPr>
        <p:spPr>
          <a:xfrm>
            <a:off x="1523364" y="5128871"/>
            <a:ext cx="2044715" cy="4616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</a:rPr>
              <a:t>O(n/p)</a:t>
            </a:r>
            <a:r>
              <a:rPr lang="en-US" sz="1200" dirty="0"/>
              <a:t>: replace d vector with min of d vector and matrix row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2658D43-7D26-42F2-868D-345B3544743B}"/>
              </a:ext>
            </a:extLst>
          </p:cNvPr>
          <p:cNvSpPr txBox="1"/>
          <p:nvPr/>
        </p:nvSpPr>
        <p:spPr>
          <a:xfrm>
            <a:off x="4921613" y="5128871"/>
            <a:ext cx="2044715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pt-BR" sz="1200" b="1" dirty="0">
                <a:solidFill>
                  <a:srgbClr val="FF0000"/>
                </a:solidFill>
              </a:rPr>
              <a:t>O(n/p + log p)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9563722-3B1E-47C8-B7AA-4E493FB9CE88}"/>
              </a:ext>
            </a:extLst>
          </p:cNvPr>
          <p:cNvSpPr txBox="1"/>
          <p:nvPr/>
        </p:nvSpPr>
        <p:spPr>
          <a:xfrm>
            <a:off x="9090884" y="5128871"/>
            <a:ext cx="2044715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pt-BR" sz="1200" b="1" dirty="0">
                <a:solidFill>
                  <a:srgbClr val="FF0000"/>
                </a:solidFill>
              </a:rPr>
              <a:t>O(n2/p + n log p)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cxnSp>
        <p:nvCxnSpPr>
          <p:cNvPr id="23" name="Elbow Connector 30">
            <a:extLst>
              <a:ext uri="{FF2B5EF4-FFF2-40B4-BE49-F238E27FC236}">
                <a16:creationId xmlns:a16="http://schemas.microsoft.com/office/drawing/2014/main" id="{2379F85C-BBD7-4D76-9E5B-2FB8FD6296BD}"/>
              </a:ext>
            </a:extLst>
          </p:cNvPr>
          <p:cNvCxnSpPr>
            <a:cxnSpLocks/>
          </p:cNvCxnSpPr>
          <p:nvPr/>
        </p:nvCxnSpPr>
        <p:spPr>
          <a:xfrm flipV="1">
            <a:off x="4815954" y="4908980"/>
            <a:ext cx="1431262" cy="558446"/>
          </a:xfrm>
          <a:prstGeom prst="bentConnector3">
            <a:avLst>
              <a:gd name="adj1" fmla="val -15731"/>
            </a:avLst>
          </a:prstGeom>
          <a:ln w="25400">
            <a:solidFill>
              <a:schemeClr val="accent3">
                <a:alpha val="70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33">
            <a:extLst>
              <a:ext uri="{FF2B5EF4-FFF2-40B4-BE49-F238E27FC236}">
                <a16:creationId xmlns:a16="http://schemas.microsoft.com/office/drawing/2014/main" id="{B758394B-CB2A-47B2-B99E-7D11B7D9A8A7}"/>
              </a:ext>
            </a:extLst>
          </p:cNvPr>
          <p:cNvCxnSpPr>
            <a:cxnSpLocks/>
          </p:cNvCxnSpPr>
          <p:nvPr/>
        </p:nvCxnSpPr>
        <p:spPr>
          <a:xfrm rot="10800000">
            <a:off x="8782795" y="4946526"/>
            <a:ext cx="2038788" cy="520900"/>
          </a:xfrm>
          <a:prstGeom prst="bentConnector3">
            <a:avLst>
              <a:gd name="adj1" fmla="val -19611"/>
            </a:avLst>
          </a:prstGeom>
          <a:ln w="25400">
            <a:solidFill>
              <a:schemeClr val="accent5">
                <a:alpha val="70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7DC5DDF2-DF42-4FC4-9B7E-D391F716EDE8}"/>
              </a:ext>
            </a:extLst>
          </p:cNvPr>
          <p:cNvSpPr txBox="1"/>
          <p:nvPr/>
        </p:nvSpPr>
        <p:spPr>
          <a:xfrm>
            <a:off x="2417101" y="1717080"/>
            <a:ext cx="2670465" cy="83099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1200" dirty="0"/>
              <a:t> </a:t>
            </a:r>
            <a:r>
              <a:rPr lang="en-US" sz="1200" b="1" dirty="0">
                <a:solidFill>
                  <a:srgbClr val="FF0000"/>
                </a:solidFill>
              </a:rPr>
              <a:t>O(n/p)</a:t>
            </a:r>
            <a:r>
              <a:rPr lang="en-US" sz="1200" dirty="0"/>
              <a:t>: scan n/p local part of d vector on each processor</a:t>
            </a:r>
          </a:p>
          <a:p>
            <a:r>
              <a:rPr lang="en-US" sz="1200" dirty="0"/>
              <a:t> </a:t>
            </a:r>
            <a:r>
              <a:rPr lang="en-US" sz="1200" b="1" dirty="0">
                <a:solidFill>
                  <a:srgbClr val="FF0000"/>
                </a:solidFill>
              </a:rPr>
              <a:t>O(log p) </a:t>
            </a:r>
            <a:r>
              <a:rPr lang="en-US" sz="1200" dirty="0"/>
              <a:t>all-to-one reduction across processors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28" name="Elbow Connector 43">
            <a:extLst>
              <a:ext uri="{FF2B5EF4-FFF2-40B4-BE49-F238E27FC236}">
                <a16:creationId xmlns:a16="http://schemas.microsoft.com/office/drawing/2014/main" id="{2085084D-9491-4B46-871F-18ECA41711FA}"/>
              </a:ext>
            </a:extLst>
          </p:cNvPr>
          <p:cNvCxnSpPr>
            <a:cxnSpLocks/>
          </p:cNvCxnSpPr>
          <p:nvPr/>
        </p:nvCxnSpPr>
        <p:spPr>
          <a:xfrm>
            <a:off x="2228690" y="1798518"/>
            <a:ext cx="2542346" cy="854225"/>
          </a:xfrm>
          <a:prstGeom prst="bentConnector3">
            <a:avLst>
              <a:gd name="adj1" fmla="val -5005"/>
            </a:avLst>
          </a:prstGeom>
          <a:ln w="25400">
            <a:solidFill>
              <a:schemeClr val="accent2">
                <a:alpha val="70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1ECE028-58E4-4E68-A7C4-C6004DA2C01C}"/>
              </a:ext>
            </a:extLst>
          </p:cNvPr>
          <p:cNvGrpSpPr/>
          <p:nvPr/>
        </p:nvGrpSpPr>
        <p:grpSpPr>
          <a:xfrm>
            <a:off x="8355435" y="1767221"/>
            <a:ext cx="2893508" cy="732175"/>
            <a:chOff x="1648235" y="3984017"/>
            <a:chExt cx="2893508" cy="732175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E02B60F-59E8-4C04-87D4-80001D210DA9}"/>
                </a:ext>
              </a:extLst>
            </p:cNvPr>
            <p:cNvSpPr txBox="1"/>
            <p:nvPr/>
          </p:nvSpPr>
          <p:spPr>
            <a:xfrm>
              <a:off x="1648235" y="3984017"/>
              <a:ext cx="2893508" cy="461665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sz="1200" dirty="0"/>
                <a:t>Broadcast next node selected for membership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DDC783D-AC40-4A04-AC28-1A021DD8D256}"/>
                </a:ext>
              </a:extLst>
            </p:cNvPr>
            <p:cNvSpPr txBox="1"/>
            <p:nvPr/>
          </p:nvSpPr>
          <p:spPr>
            <a:xfrm>
              <a:off x="1752903" y="4439193"/>
              <a:ext cx="2044715" cy="276999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sz="1200" b="1" dirty="0">
                  <a:solidFill>
                    <a:srgbClr val="FF0000"/>
                  </a:solidFill>
                </a:rPr>
                <a:t>O(log p)</a:t>
              </a:r>
              <a:r>
                <a:rPr lang="en-US" altLang="ko-KR" sz="1200" b="1" dirty="0">
                  <a:solidFill>
                    <a:srgbClr val="FF0000"/>
                  </a:solidFill>
                </a:rPr>
                <a:t>.</a:t>
              </a:r>
              <a:endParaRPr lang="ko-KR" altLang="en-US" sz="1200" b="1" dirty="0">
                <a:solidFill>
                  <a:srgbClr val="FF0000"/>
                </a:solidFill>
              </a:endParaRPr>
            </a:p>
          </p:txBody>
        </p:sp>
      </p:grpSp>
      <p:cxnSp>
        <p:nvCxnSpPr>
          <p:cNvPr id="32" name="Elbow Connector 55">
            <a:extLst>
              <a:ext uri="{FF2B5EF4-FFF2-40B4-BE49-F238E27FC236}">
                <a16:creationId xmlns:a16="http://schemas.microsoft.com/office/drawing/2014/main" id="{67A69DF5-F536-4184-9694-E80F89841402}"/>
              </a:ext>
            </a:extLst>
          </p:cNvPr>
          <p:cNvCxnSpPr/>
          <p:nvPr/>
        </p:nvCxnSpPr>
        <p:spPr>
          <a:xfrm flipV="1">
            <a:off x="7509998" y="1726133"/>
            <a:ext cx="2755744" cy="926235"/>
          </a:xfrm>
          <a:prstGeom prst="bentConnector3">
            <a:avLst>
              <a:gd name="adj1" fmla="val 117007"/>
            </a:avLst>
          </a:prstGeom>
          <a:ln w="25400">
            <a:solidFill>
              <a:schemeClr val="accent4">
                <a:alpha val="70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FBB1981F-9D0F-42BF-84F8-7196EDC532C4}"/>
              </a:ext>
            </a:extLst>
          </p:cNvPr>
          <p:cNvSpPr txBox="1"/>
          <p:nvPr/>
        </p:nvSpPr>
        <p:spPr>
          <a:xfrm>
            <a:off x="346279" y="4539648"/>
            <a:ext cx="38681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2"/>
                </a:solidFill>
              </a:rPr>
              <a:t>Cost of locally updating d vector</a:t>
            </a:r>
            <a:endParaRPr lang="ko-KR" altLang="en-US" b="1" dirty="0">
              <a:solidFill>
                <a:schemeClr val="tx2"/>
              </a:solidFill>
              <a:cs typeface="Arial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E1FA560-CE42-44CE-A8AE-4C8814BE529E}"/>
              </a:ext>
            </a:extLst>
          </p:cNvPr>
          <p:cNvSpPr txBox="1"/>
          <p:nvPr/>
        </p:nvSpPr>
        <p:spPr>
          <a:xfrm>
            <a:off x="4069852" y="4464928"/>
            <a:ext cx="3748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2"/>
                </a:solidFill>
              </a:rPr>
              <a:t>Parallel time per iteration</a:t>
            </a:r>
            <a:endParaRPr lang="ko-KR" altLang="en-US" b="1" dirty="0">
              <a:solidFill>
                <a:schemeClr val="tx2"/>
              </a:solidFill>
              <a:cs typeface="Arial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26D214D-E295-44AA-97D6-6389CA1FCAED}"/>
              </a:ext>
            </a:extLst>
          </p:cNvPr>
          <p:cNvSpPr txBox="1"/>
          <p:nvPr/>
        </p:nvSpPr>
        <p:spPr>
          <a:xfrm>
            <a:off x="1311643" y="1415850"/>
            <a:ext cx="4987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2"/>
                </a:solidFill>
              </a:rPr>
              <a:t>Cost to select the minimum entry</a:t>
            </a:r>
            <a:endParaRPr lang="ko-KR" altLang="en-US" b="1" dirty="0">
              <a:solidFill>
                <a:schemeClr val="tx2"/>
              </a:solidFill>
              <a:cs typeface="Arial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390D6E0-A396-4A9A-93BF-E70A237B25BC}"/>
              </a:ext>
            </a:extLst>
          </p:cNvPr>
          <p:cNvSpPr txBox="1"/>
          <p:nvPr/>
        </p:nvSpPr>
        <p:spPr>
          <a:xfrm>
            <a:off x="6574052" y="1117902"/>
            <a:ext cx="50354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2"/>
                </a:solidFill>
              </a:rPr>
              <a:t>Broadcast next node selected for membership</a:t>
            </a:r>
            <a:endParaRPr lang="ko-KR" altLang="en-US" b="1" dirty="0">
              <a:solidFill>
                <a:schemeClr val="tx2"/>
              </a:solidFill>
              <a:cs typeface="Arial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048D53F-818F-41F0-BCDB-6F046984E62E}"/>
              </a:ext>
            </a:extLst>
          </p:cNvPr>
          <p:cNvSpPr txBox="1"/>
          <p:nvPr/>
        </p:nvSpPr>
        <p:spPr>
          <a:xfrm>
            <a:off x="8782795" y="4548258"/>
            <a:ext cx="23528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tx2"/>
                </a:solidFill>
              </a:rPr>
              <a:t>Total parallel time</a:t>
            </a:r>
          </a:p>
        </p:txBody>
      </p:sp>
      <p:pic>
        <p:nvPicPr>
          <p:cNvPr id="46" name="Picture 3" descr="D:\Fullppt\005-PNG이미지\magnifying-glass-189254.png">
            <a:extLst>
              <a:ext uri="{FF2B5EF4-FFF2-40B4-BE49-F238E27FC236}">
                <a16:creationId xmlns:a16="http://schemas.microsoft.com/office/drawing/2014/main" id="{DED21B74-4903-41E8-9CA3-11D04FDC5C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481482" y="2499396"/>
            <a:ext cx="1819947" cy="1788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7" name="Group 46">
            <a:extLst>
              <a:ext uri="{FF2B5EF4-FFF2-40B4-BE49-F238E27FC236}">
                <a16:creationId xmlns:a16="http://schemas.microsoft.com/office/drawing/2014/main" id="{F7B94C3A-83BF-428B-8961-A2708A18AF31}"/>
              </a:ext>
            </a:extLst>
          </p:cNvPr>
          <p:cNvGrpSpPr/>
          <p:nvPr/>
        </p:nvGrpSpPr>
        <p:grpSpPr>
          <a:xfrm>
            <a:off x="5594903" y="2600222"/>
            <a:ext cx="931894" cy="958426"/>
            <a:chOff x="7794281" y="1096324"/>
            <a:chExt cx="2700000" cy="2700000"/>
          </a:xfrm>
        </p:grpSpPr>
        <p:sp>
          <p:nvSpPr>
            <p:cNvPr id="48" name="Rectangle 12">
              <a:extLst>
                <a:ext uri="{FF2B5EF4-FFF2-40B4-BE49-F238E27FC236}">
                  <a16:creationId xmlns:a16="http://schemas.microsoft.com/office/drawing/2014/main" id="{D968EB48-E060-451A-89CE-60E6198DEAA8}"/>
                </a:ext>
              </a:extLst>
            </p:cNvPr>
            <p:cNvSpPr/>
            <p:nvPr/>
          </p:nvSpPr>
          <p:spPr>
            <a:xfrm>
              <a:off x="7794281" y="1756756"/>
              <a:ext cx="2699438" cy="684000"/>
            </a:xfrm>
            <a:custGeom>
              <a:avLst/>
              <a:gdLst/>
              <a:ahLst/>
              <a:cxnLst/>
              <a:rect l="l" t="t" r="r" b="b"/>
              <a:pathLst>
                <a:path w="2699438" h="684000">
                  <a:moveTo>
                    <a:pt x="190650" y="0"/>
                  </a:moveTo>
                  <a:lnTo>
                    <a:pt x="2508788" y="0"/>
                  </a:lnTo>
                  <a:cubicBezTo>
                    <a:pt x="2629645" y="199728"/>
                    <a:pt x="2698697" y="433837"/>
                    <a:pt x="2699438" y="684000"/>
                  </a:cubicBezTo>
                  <a:lnTo>
                    <a:pt x="0" y="684000"/>
                  </a:lnTo>
                  <a:cubicBezTo>
                    <a:pt x="741" y="433837"/>
                    <a:pt x="69793" y="199728"/>
                    <a:pt x="1906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49" name="Rectangle 13">
              <a:extLst>
                <a:ext uri="{FF2B5EF4-FFF2-40B4-BE49-F238E27FC236}">
                  <a16:creationId xmlns:a16="http://schemas.microsoft.com/office/drawing/2014/main" id="{CDD670EA-D400-46D5-8452-0B2A9FC7684E}"/>
                </a:ext>
              </a:extLst>
            </p:cNvPr>
            <p:cNvSpPr/>
            <p:nvPr/>
          </p:nvSpPr>
          <p:spPr>
            <a:xfrm>
              <a:off x="7794281" y="2440757"/>
              <a:ext cx="2700000" cy="683999"/>
            </a:xfrm>
            <a:custGeom>
              <a:avLst/>
              <a:gdLst/>
              <a:ahLst/>
              <a:cxnLst/>
              <a:rect l="l" t="t" r="r" b="b"/>
              <a:pathLst>
                <a:path w="2700000" h="684000">
                  <a:moveTo>
                    <a:pt x="281" y="0"/>
                  </a:moveTo>
                  <a:lnTo>
                    <a:pt x="2699719" y="0"/>
                  </a:lnTo>
                  <a:cubicBezTo>
                    <a:pt x="2699996" y="1855"/>
                    <a:pt x="2700000" y="3711"/>
                    <a:pt x="2700000" y="5568"/>
                  </a:cubicBezTo>
                  <a:cubicBezTo>
                    <a:pt x="2700000" y="253162"/>
                    <a:pt x="2633347" y="485188"/>
                    <a:pt x="2515834" y="684000"/>
                  </a:cubicBezTo>
                  <a:lnTo>
                    <a:pt x="184166" y="684000"/>
                  </a:lnTo>
                  <a:cubicBezTo>
                    <a:pt x="66654" y="485188"/>
                    <a:pt x="0" y="253162"/>
                    <a:pt x="0" y="556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/>
                <a:t>Cost analysis</a:t>
              </a:r>
              <a:endParaRPr lang="ko-KR" altLang="en-US" sz="900" dirty="0"/>
            </a:p>
          </p:txBody>
        </p:sp>
        <p:sp>
          <p:nvSpPr>
            <p:cNvPr id="50" name="Rectangle 14">
              <a:extLst>
                <a:ext uri="{FF2B5EF4-FFF2-40B4-BE49-F238E27FC236}">
                  <a16:creationId xmlns:a16="http://schemas.microsoft.com/office/drawing/2014/main" id="{34EB41DB-DBF4-43EF-B76A-DB1C9BB1ED08}"/>
                </a:ext>
              </a:extLst>
            </p:cNvPr>
            <p:cNvSpPr/>
            <p:nvPr/>
          </p:nvSpPr>
          <p:spPr>
            <a:xfrm>
              <a:off x="7978166" y="3124756"/>
              <a:ext cx="2331668" cy="671568"/>
            </a:xfrm>
            <a:custGeom>
              <a:avLst/>
              <a:gdLst/>
              <a:ahLst/>
              <a:cxnLst/>
              <a:rect l="l" t="t" r="r" b="b"/>
              <a:pathLst>
                <a:path w="2331668" h="671568">
                  <a:moveTo>
                    <a:pt x="0" y="0"/>
                  </a:moveTo>
                  <a:lnTo>
                    <a:pt x="2331668" y="0"/>
                  </a:lnTo>
                  <a:cubicBezTo>
                    <a:pt x="2098837" y="401928"/>
                    <a:pt x="1663824" y="671568"/>
                    <a:pt x="1165834" y="671568"/>
                  </a:cubicBezTo>
                  <a:cubicBezTo>
                    <a:pt x="667844" y="671568"/>
                    <a:pt x="232831" y="401928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51" name="Oval 18">
              <a:extLst>
                <a:ext uri="{FF2B5EF4-FFF2-40B4-BE49-F238E27FC236}">
                  <a16:creationId xmlns:a16="http://schemas.microsoft.com/office/drawing/2014/main" id="{55F627A3-59B1-475D-803D-DE76D77E1BAA}"/>
                </a:ext>
              </a:extLst>
            </p:cNvPr>
            <p:cNvSpPr/>
            <p:nvPr/>
          </p:nvSpPr>
          <p:spPr>
            <a:xfrm>
              <a:off x="7984931" y="1096324"/>
              <a:ext cx="2318138" cy="660432"/>
            </a:xfrm>
            <a:custGeom>
              <a:avLst/>
              <a:gdLst/>
              <a:ahLst/>
              <a:cxnLst/>
              <a:rect l="l" t="t" r="r" b="b"/>
              <a:pathLst>
                <a:path w="2318138" h="660432">
                  <a:moveTo>
                    <a:pt x="1159069" y="0"/>
                  </a:moveTo>
                  <a:cubicBezTo>
                    <a:pt x="1652397" y="0"/>
                    <a:pt x="2083921" y="264615"/>
                    <a:pt x="2318138" y="660432"/>
                  </a:cubicBezTo>
                  <a:lnTo>
                    <a:pt x="0" y="660432"/>
                  </a:lnTo>
                  <a:cubicBezTo>
                    <a:pt x="234217" y="264615"/>
                    <a:pt x="665741" y="0"/>
                    <a:pt x="11590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</p:spTree>
    <p:extLst>
      <p:ext uri="{BB962C8B-B14F-4D97-AF65-F5344CB8AC3E}">
        <p14:creationId xmlns:p14="http://schemas.microsoft.com/office/powerpoint/2010/main" val="27204912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Picture Placeholder 67" descr="A picture containing outdoor&#10;&#10;Description automatically generated">
            <a:extLst>
              <a:ext uri="{FF2B5EF4-FFF2-40B4-BE49-F238E27FC236}">
                <a16:creationId xmlns:a16="http://schemas.microsoft.com/office/drawing/2014/main" id="{F5F0CCDC-E6B7-4F41-8A91-F036665DD214}"/>
              </a:ext>
            </a:extLst>
          </p:cNvPr>
          <p:cNvPicPr>
            <a:picLocks noGrp="1" noChangeAspect="1"/>
          </p:cNvPicPr>
          <p:nvPr>
            <p:ph type="pic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78" r="11478"/>
          <a:stretch>
            <a:fillRect/>
          </a:stretch>
        </p:blipFill>
        <p:spPr/>
      </p:pic>
      <p:pic>
        <p:nvPicPr>
          <p:cNvPr id="48" name="Picture Placeholder 47" descr="A person wearing glasses&#10;&#10;Description automatically generated with low confidence">
            <a:extLst>
              <a:ext uri="{FF2B5EF4-FFF2-40B4-BE49-F238E27FC236}">
                <a16:creationId xmlns:a16="http://schemas.microsoft.com/office/drawing/2014/main" id="{9722900A-7C7A-4A8D-9BA6-916C5FA5F874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2" b="322"/>
          <a:stretch>
            <a:fillRect/>
          </a:stretch>
        </p:blipFill>
        <p:spPr>
          <a:xfrm>
            <a:off x="1721770" y="2526214"/>
            <a:ext cx="2298160" cy="2088000"/>
          </a:xfrm>
        </p:spPr>
      </p:pic>
      <p:pic>
        <p:nvPicPr>
          <p:cNvPr id="64" name="Picture Placeholder 63">
            <a:extLst>
              <a:ext uri="{FF2B5EF4-FFF2-40B4-BE49-F238E27FC236}">
                <a16:creationId xmlns:a16="http://schemas.microsoft.com/office/drawing/2014/main" id="{36E097F9-7786-4DCE-9B68-396F50C433A4}"/>
              </a:ext>
            </a:extLst>
          </p:cNvPr>
          <p:cNvPicPr>
            <a:picLocks noGrp="1" noChangeAspect="1"/>
          </p:cNvPicPr>
          <p:nvPr>
            <p:ph type="pic" idx="1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59" b="2959"/>
          <a:stretch>
            <a:fillRect/>
          </a:stretch>
        </p:blipFill>
        <p:spPr>
          <a:xfrm>
            <a:off x="9007258" y="2526214"/>
            <a:ext cx="2298160" cy="2088000"/>
          </a:xfrm>
        </p:spPr>
      </p:pic>
      <p:pic>
        <p:nvPicPr>
          <p:cNvPr id="4" name="Picture Placeholder 3" descr="A person in a black shirt&#10;&#10;Description automatically generated with low confidence">
            <a:extLst>
              <a:ext uri="{FF2B5EF4-FFF2-40B4-BE49-F238E27FC236}">
                <a16:creationId xmlns:a16="http://schemas.microsoft.com/office/drawing/2014/main" id="{1FB9A02A-F89C-4076-B50A-ADA2524877F5}"/>
              </a:ext>
            </a:extLst>
          </p:cNvPr>
          <p:cNvPicPr>
            <a:picLocks noGrp="1" noChangeAspect="1"/>
          </p:cNvPicPr>
          <p:nvPr>
            <p:ph type="pic" idx="15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53" b="4653"/>
          <a:stretch>
            <a:fillRect/>
          </a:stretch>
        </p:blipFill>
        <p:spPr>
          <a:xfrm>
            <a:off x="5250195" y="2527355"/>
            <a:ext cx="2298160" cy="2088000"/>
          </a:xfr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Our Team Style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29C9707-F282-4944-BBD5-0E0C0EE6CADC}"/>
              </a:ext>
            </a:extLst>
          </p:cNvPr>
          <p:cNvSpPr/>
          <p:nvPr/>
        </p:nvSpPr>
        <p:spPr>
          <a:xfrm>
            <a:off x="5250195" y="4603929"/>
            <a:ext cx="2298160" cy="10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AE96167-816D-4C59-8FF1-1A186D22AD45}"/>
              </a:ext>
            </a:extLst>
          </p:cNvPr>
          <p:cNvSpPr/>
          <p:nvPr/>
        </p:nvSpPr>
        <p:spPr>
          <a:xfrm>
            <a:off x="9001360" y="4614214"/>
            <a:ext cx="2304058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32F2CD3-5164-4AB6-93A7-42A414A8D394}"/>
              </a:ext>
            </a:extLst>
          </p:cNvPr>
          <p:cNvSpPr/>
          <p:nvPr/>
        </p:nvSpPr>
        <p:spPr>
          <a:xfrm>
            <a:off x="9796338" y="4280616"/>
            <a:ext cx="720000" cy="72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301AFEA-FF9B-4826-8772-D384C84218B0}"/>
              </a:ext>
            </a:extLst>
          </p:cNvPr>
          <p:cNvSpPr/>
          <p:nvPr/>
        </p:nvSpPr>
        <p:spPr>
          <a:xfrm>
            <a:off x="6054861" y="4257666"/>
            <a:ext cx="720000" cy="720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7C625E3-018D-4C17-9030-AC553CCC81F7}"/>
              </a:ext>
            </a:extLst>
          </p:cNvPr>
          <p:cNvSpPr/>
          <p:nvPr/>
        </p:nvSpPr>
        <p:spPr>
          <a:xfrm>
            <a:off x="1721770" y="4623560"/>
            <a:ext cx="229816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205CAD4-A5C8-4B98-BAAE-C1C9C48E7480}"/>
              </a:ext>
            </a:extLst>
          </p:cNvPr>
          <p:cNvSpPr/>
          <p:nvPr/>
        </p:nvSpPr>
        <p:spPr>
          <a:xfrm>
            <a:off x="2357498" y="4297929"/>
            <a:ext cx="720000" cy="720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16" name="Group 39">
            <a:extLst>
              <a:ext uri="{FF2B5EF4-FFF2-40B4-BE49-F238E27FC236}">
                <a16:creationId xmlns:a16="http://schemas.microsoft.com/office/drawing/2014/main" id="{D824D254-08EE-4386-A49C-F0056240E907}"/>
              </a:ext>
            </a:extLst>
          </p:cNvPr>
          <p:cNvGrpSpPr/>
          <p:nvPr/>
        </p:nvGrpSpPr>
        <p:grpSpPr>
          <a:xfrm>
            <a:off x="2253252" y="5994282"/>
            <a:ext cx="1074300" cy="309125"/>
            <a:chOff x="3130166" y="5667342"/>
            <a:chExt cx="1254837" cy="361074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17" name="Rounded Rectangle 3">
              <a:extLst>
                <a:ext uri="{FF2B5EF4-FFF2-40B4-BE49-F238E27FC236}">
                  <a16:creationId xmlns:a16="http://schemas.microsoft.com/office/drawing/2014/main" id="{37C8704A-AACB-4E85-AC3A-84C9BCF2AB10}"/>
                </a:ext>
              </a:extLst>
            </p:cNvPr>
            <p:cNvSpPr/>
            <p:nvPr/>
          </p:nvSpPr>
          <p:spPr>
            <a:xfrm>
              <a:off x="4023929" y="5667342"/>
              <a:ext cx="361074" cy="361074"/>
            </a:xfrm>
            <a:custGeom>
              <a:avLst/>
              <a:gdLst/>
              <a:ahLst/>
              <a:cxnLst/>
              <a:rect l="l" t="t" r="r" b="b"/>
              <a:pathLst>
                <a:path w="3960000" h="3960000">
                  <a:moveTo>
                    <a:pt x="2841893" y="181064"/>
                  </a:moveTo>
                  <a:cubicBezTo>
                    <a:pt x="2485731" y="190239"/>
                    <a:pt x="2106781" y="339266"/>
                    <a:pt x="2105790" y="859562"/>
                  </a:cubicBezTo>
                  <a:lnTo>
                    <a:pt x="2106860" y="863292"/>
                  </a:lnTo>
                  <a:lnTo>
                    <a:pt x="2106860" y="1248172"/>
                  </a:lnTo>
                  <a:lnTo>
                    <a:pt x="1691968" y="1248172"/>
                  </a:lnTo>
                  <a:lnTo>
                    <a:pt x="1691968" y="1824236"/>
                  </a:lnTo>
                  <a:lnTo>
                    <a:pt x="2106860" y="1824236"/>
                  </a:lnTo>
                  <a:lnTo>
                    <a:pt x="2106860" y="3779396"/>
                  </a:lnTo>
                  <a:lnTo>
                    <a:pt x="2754932" y="3779396"/>
                  </a:lnTo>
                  <a:lnTo>
                    <a:pt x="2754932" y="1824236"/>
                  </a:lnTo>
                  <a:lnTo>
                    <a:pt x="3305869" y="1813665"/>
                  </a:lnTo>
                  <a:lnTo>
                    <a:pt x="3348152" y="1248172"/>
                  </a:lnTo>
                  <a:lnTo>
                    <a:pt x="2754932" y="1248172"/>
                  </a:lnTo>
                  <a:lnTo>
                    <a:pt x="2754932" y="907124"/>
                  </a:lnTo>
                  <a:cubicBezTo>
                    <a:pt x="2746287" y="682909"/>
                    <a:pt x="3148643" y="674567"/>
                    <a:pt x="3369037" y="759137"/>
                  </a:cubicBezTo>
                  <a:cubicBezTo>
                    <a:pt x="3391941" y="611142"/>
                    <a:pt x="3398988" y="447290"/>
                    <a:pt x="3443034" y="304580"/>
                  </a:cubicBezTo>
                  <a:cubicBezTo>
                    <a:pt x="3382140" y="251394"/>
                    <a:pt x="3118909" y="173928"/>
                    <a:pt x="2841893" y="181064"/>
                  </a:cubicBezTo>
                  <a:close/>
                  <a:moveTo>
                    <a:pt x="308009" y="0"/>
                  </a:moveTo>
                  <a:lnTo>
                    <a:pt x="3651991" y="0"/>
                  </a:lnTo>
                  <a:cubicBezTo>
                    <a:pt x="3822100" y="0"/>
                    <a:pt x="3960000" y="137900"/>
                    <a:pt x="3960000" y="308009"/>
                  </a:cubicBezTo>
                  <a:lnTo>
                    <a:pt x="3960000" y="3651991"/>
                  </a:lnTo>
                  <a:cubicBezTo>
                    <a:pt x="3960000" y="3822100"/>
                    <a:pt x="3822100" y="3960000"/>
                    <a:pt x="3651991" y="3960000"/>
                  </a:cubicBezTo>
                  <a:lnTo>
                    <a:pt x="308009" y="3960000"/>
                  </a:lnTo>
                  <a:cubicBezTo>
                    <a:pt x="137900" y="3960000"/>
                    <a:pt x="0" y="3822100"/>
                    <a:pt x="0" y="3651991"/>
                  </a:cubicBezTo>
                  <a:lnTo>
                    <a:pt x="0" y="308009"/>
                  </a:lnTo>
                  <a:cubicBezTo>
                    <a:pt x="0" y="137900"/>
                    <a:pt x="137900" y="0"/>
                    <a:pt x="308009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18" name="Rounded Rectangle 39">
              <a:extLst>
                <a:ext uri="{FF2B5EF4-FFF2-40B4-BE49-F238E27FC236}">
                  <a16:creationId xmlns:a16="http://schemas.microsoft.com/office/drawing/2014/main" id="{FF70027E-701C-426D-9530-110878EFE194}"/>
                </a:ext>
              </a:extLst>
            </p:cNvPr>
            <p:cNvSpPr/>
            <p:nvPr/>
          </p:nvSpPr>
          <p:spPr>
            <a:xfrm>
              <a:off x="3130166" y="5667342"/>
              <a:ext cx="361074" cy="361074"/>
            </a:xfrm>
            <a:custGeom>
              <a:avLst/>
              <a:gdLst/>
              <a:ahLst/>
              <a:cxnLst/>
              <a:rect l="l" t="t" r="r" b="b"/>
              <a:pathLst>
                <a:path w="720000" h="720000">
                  <a:moveTo>
                    <a:pt x="432774" y="374766"/>
                  </a:moveTo>
                  <a:lnTo>
                    <a:pt x="356410" y="443079"/>
                  </a:lnTo>
                  <a:lnTo>
                    <a:pt x="284362" y="376738"/>
                  </a:lnTo>
                  <a:lnTo>
                    <a:pt x="113898" y="532449"/>
                  </a:lnTo>
                  <a:lnTo>
                    <a:pt x="607054" y="532449"/>
                  </a:lnTo>
                  <a:close/>
                  <a:moveTo>
                    <a:pt x="602842" y="222629"/>
                  </a:moveTo>
                  <a:lnTo>
                    <a:pt x="465239" y="345724"/>
                  </a:lnTo>
                  <a:lnTo>
                    <a:pt x="445928" y="363784"/>
                  </a:lnTo>
                  <a:lnTo>
                    <a:pt x="602842" y="510538"/>
                  </a:lnTo>
                  <a:close/>
                  <a:moveTo>
                    <a:pt x="112511" y="218501"/>
                  </a:moveTo>
                  <a:lnTo>
                    <a:pt x="112511" y="508421"/>
                  </a:lnTo>
                  <a:lnTo>
                    <a:pt x="268715" y="362330"/>
                  </a:lnTo>
                  <a:close/>
                  <a:moveTo>
                    <a:pt x="113462" y="187552"/>
                  </a:moveTo>
                  <a:lnTo>
                    <a:pt x="356909" y="411714"/>
                  </a:lnTo>
                  <a:lnTo>
                    <a:pt x="607490" y="187552"/>
                  </a:lnTo>
                  <a:close/>
                  <a:moveTo>
                    <a:pt x="72374" y="0"/>
                  </a:moveTo>
                  <a:lnTo>
                    <a:pt x="647626" y="0"/>
                  </a:lnTo>
                  <a:cubicBezTo>
                    <a:pt x="687597" y="0"/>
                    <a:pt x="720000" y="32403"/>
                    <a:pt x="720000" y="72374"/>
                  </a:cubicBezTo>
                  <a:lnTo>
                    <a:pt x="720000" y="647626"/>
                  </a:lnTo>
                  <a:cubicBezTo>
                    <a:pt x="720000" y="687597"/>
                    <a:pt x="687597" y="720000"/>
                    <a:pt x="647626" y="720000"/>
                  </a:cubicBezTo>
                  <a:lnTo>
                    <a:pt x="72374" y="720000"/>
                  </a:lnTo>
                  <a:cubicBezTo>
                    <a:pt x="32403" y="720000"/>
                    <a:pt x="0" y="687597"/>
                    <a:pt x="0" y="647626"/>
                  </a:cubicBezTo>
                  <a:lnTo>
                    <a:pt x="0" y="72374"/>
                  </a:lnTo>
                  <a:cubicBezTo>
                    <a:pt x="0" y="32403"/>
                    <a:pt x="32403" y="0"/>
                    <a:pt x="72374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9" name="Rounded Rectangle 2">
              <a:extLst>
                <a:ext uri="{FF2B5EF4-FFF2-40B4-BE49-F238E27FC236}">
                  <a16:creationId xmlns:a16="http://schemas.microsoft.com/office/drawing/2014/main" id="{D77B5952-FFC4-4C94-8FD5-D84E43C52208}"/>
                </a:ext>
              </a:extLst>
            </p:cNvPr>
            <p:cNvSpPr/>
            <p:nvPr/>
          </p:nvSpPr>
          <p:spPr>
            <a:xfrm>
              <a:off x="3577047" y="5667342"/>
              <a:ext cx="361074" cy="361074"/>
            </a:xfrm>
            <a:custGeom>
              <a:avLst/>
              <a:gdLst/>
              <a:ahLst/>
              <a:cxnLst/>
              <a:rect l="l" t="t" r="r" b="b"/>
              <a:pathLst>
                <a:path w="3960000" h="3960000">
                  <a:moveTo>
                    <a:pt x="3160999" y="1374274"/>
                  </a:moveTo>
                  <a:cubicBezTo>
                    <a:pt x="3161390" y="1371268"/>
                    <a:pt x="3160138" y="1380887"/>
                    <a:pt x="3155132" y="1419362"/>
                  </a:cubicBezTo>
                  <a:cubicBezTo>
                    <a:pt x="3155132" y="1419362"/>
                    <a:pt x="3155131" y="1419362"/>
                    <a:pt x="3155131" y="1419362"/>
                  </a:cubicBezTo>
                  <a:cubicBezTo>
                    <a:pt x="3155133" y="1419346"/>
                    <a:pt x="3160347" y="1379282"/>
                    <a:pt x="3160999" y="1374274"/>
                  </a:cubicBezTo>
                  <a:close/>
                  <a:moveTo>
                    <a:pt x="2538382" y="802616"/>
                  </a:moveTo>
                  <a:cubicBezTo>
                    <a:pt x="2197761" y="802616"/>
                    <a:pt x="1921633" y="1078744"/>
                    <a:pt x="1921633" y="1419365"/>
                  </a:cubicBezTo>
                  <a:cubicBezTo>
                    <a:pt x="1921633" y="1471638"/>
                    <a:pt x="1928136" y="1522392"/>
                    <a:pt x="1942445" y="1570340"/>
                  </a:cubicBezTo>
                  <a:cubicBezTo>
                    <a:pt x="1547199" y="1510736"/>
                    <a:pt x="1173928" y="1425572"/>
                    <a:pt x="752016" y="931012"/>
                  </a:cubicBezTo>
                  <a:cubicBezTo>
                    <a:pt x="555558" y="1323929"/>
                    <a:pt x="701457" y="1569504"/>
                    <a:pt x="934030" y="1745738"/>
                  </a:cubicBezTo>
                  <a:cubicBezTo>
                    <a:pt x="832912" y="1726959"/>
                    <a:pt x="757794" y="1716846"/>
                    <a:pt x="665343" y="1650397"/>
                  </a:cubicBezTo>
                  <a:cubicBezTo>
                    <a:pt x="692788" y="2037537"/>
                    <a:pt x="906583" y="2177657"/>
                    <a:pt x="1111709" y="2257108"/>
                  </a:cubicBezTo>
                  <a:cubicBezTo>
                    <a:pt x="1029370" y="2275887"/>
                    <a:pt x="986032" y="2268664"/>
                    <a:pt x="856023" y="2244108"/>
                  </a:cubicBezTo>
                  <a:cubicBezTo>
                    <a:pt x="968698" y="2582132"/>
                    <a:pt x="1241718" y="2664472"/>
                    <a:pt x="1402064" y="2660137"/>
                  </a:cubicBezTo>
                  <a:cubicBezTo>
                    <a:pt x="1212828" y="2802425"/>
                    <a:pt x="1063318" y="2869598"/>
                    <a:pt x="552668" y="2902822"/>
                  </a:cubicBezTo>
                  <a:cubicBezTo>
                    <a:pt x="978087" y="3213400"/>
                    <a:pt x="1650526" y="3189564"/>
                    <a:pt x="1978439" y="3093502"/>
                  </a:cubicBezTo>
                  <a:cubicBezTo>
                    <a:pt x="2679046" y="2850818"/>
                    <a:pt x="2894283" y="2547463"/>
                    <a:pt x="3053184" y="2031759"/>
                  </a:cubicBezTo>
                  <a:cubicBezTo>
                    <a:pt x="3132291" y="1592391"/>
                    <a:pt x="3116471" y="1716445"/>
                    <a:pt x="3155131" y="1419365"/>
                  </a:cubicBezTo>
                  <a:cubicBezTo>
                    <a:pt x="3155131" y="1419364"/>
                    <a:pt x="3155132" y="1419363"/>
                    <a:pt x="3155132" y="1419362"/>
                  </a:cubicBezTo>
                  <a:cubicBezTo>
                    <a:pt x="3257477" y="1315095"/>
                    <a:pt x="3372036" y="1223751"/>
                    <a:pt x="3407333" y="1117847"/>
                  </a:cubicBezTo>
                  <a:cubicBezTo>
                    <a:pt x="3307709" y="1140260"/>
                    <a:pt x="3221086" y="1197342"/>
                    <a:pt x="3108461" y="1185086"/>
                  </a:cubicBezTo>
                  <a:cubicBezTo>
                    <a:pt x="3188365" y="1141325"/>
                    <a:pt x="3284860" y="1028153"/>
                    <a:pt x="3334650" y="883134"/>
                  </a:cubicBezTo>
                  <a:cubicBezTo>
                    <a:pt x="3225580" y="952795"/>
                    <a:pt x="3152155" y="998691"/>
                    <a:pt x="2995677" y="1008938"/>
                  </a:cubicBezTo>
                  <a:cubicBezTo>
                    <a:pt x="2884471" y="881691"/>
                    <a:pt x="2720661" y="802616"/>
                    <a:pt x="2538382" y="802616"/>
                  </a:cubicBezTo>
                  <a:close/>
                  <a:moveTo>
                    <a:pt x="308009" y="0"/>
                  </a:moveTo>
                  <a:lnTo>
                    <a:pt x="3651991" y="0"/>
                  </a:lnTo>
                  <a:cubicBezTo>
                    <a:pt x="3822100" y="0"/>
                    <a:pt x="3960000" y="137900"/>
                    <a:pt x="3960000" y="308009"/>
                  </a:cubicBezTo>
                  <a:lnTo>
                    <a:pt x="3960000" y="3651991"/>
                  </a:lnTo>
                  <a:cubicBezTo>
                    <a:pt x="3960000" y="3822100"/>
                    <a:pt x="3822100" y="3960000"/>
                    <a:pt x="3651991" y="3960000"/>
                  </a:cubicBezTo>
                  <a:lnTo>
                    <a:pt x="308009" y="3960000"/>
                  </a:lnTo>
                  <a:cubicBezTo>
                    <a:pt x="137900" y="3960000"/>
                    <a:pt x="0" y="3822100"/>
                    <a:pt x="0" y="3651991"/>
                  </a:cubicBezTo>
                  <a:lnTo>
                    <a:pt x="0" y="308009"/>
                  </a:lnTo>
                  <a:cubicBezTo>
                    <a:pt x="0" y="137900"/>
                    <a:pt x="137900" y="0"/>
                    <a:pt x="308009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</p:grpSp>
      <p:grpSp>
        <p:nvGrpSpPr>
          <p:cNvPr id="20" name="Group 43">
            <a:extLst>
              <a:ext uri="{FF2B5EF4-FFF2-40B4-BE49-F238E27FC236}">
                <a16:creationId xmlns:a16="http://schemas.microsoft.com/office/drawing/2014/main" id="{06D15D0B-135C-42CD-BCA7-8315054FF5A1}"/>
              </a:ext>
            </a:extLst>
          </p:cNvPr>
          <p:cNvGrpSpPr/>
          <p:nvPr/>
        </p:nvGrpSpPr>
        <p:grpSpPr>
          <a:xfrm>
            <a:off x="6059755" y="6043954"/>
            <a:ext cx="1074300" cy="309125"/>
            <a:chOff x="3130166" y="5667342"/>
            <a:chExt cx="1254837" cy="361074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21" name="Rounded Rectangle 3">
              <a:extLst>
                <a:ext uri="{FF2B5EF4-FFF2-40B4-BE49-F238E27FC236}">
                  <a16:creationId xmlns:a16="http://schemas.microsoft.com/office/drawing/2014/main" id="{F13A5F43-0762-4555-A3CE-41B6916FFA50}"/>
                </a:ext>
              </a:extLst>
            </p:cNvPr>
            <p:cNvSpPr/>
            <p:nvPr/>
          </p:nvSpPr>
          <p:spPr>
            <a:xfrm>
              <a:off x="4023929" y="5667342"/>
              <a:ext cx="361074" cy="361074"/>
            </a:xfrm>
            <a:custGeom>
              <a:avLst/>
              <a:gdLst/>
              <a:ahLst/>
              <a:cxnLst/>
              <a:rect l="l" t="t" r="r" b="b"/>
              <a:pathLst>
                <a:path w="3960000" h="3960000">
                  <a:moveTo>
                    <a:pt x="2841893" y="181064"/>
                  </a:moveTo>
                  <a:cubicBezTo>
                    <a:pt x="2485731" y="190239"/>
                    <a:pt x="2106781" y="339266"/>
                    <a:pt x="2105790" y="859562"/>
                  </a:cubicBezTo>
                  <a:lnTo>
                    <a:pt x="2106860" y="863292"/>
                  </a:lnTo>
                  <a:lnTo>
                    <a:pt x="2106860" y="1248172"/>
                  </a:lnTo>
                  <a:lnTo>
                    <a:pt x="1691968" y="1248172"/>
                  </a:lnTo>
                  <a:lnTo>
                    <a:pt x="1691968" y="1824236"/>
                  </a:lnTo>
                  <a:lnTo>
                    <a:pt x="2106860" y="1824236"/>
                  </a:lnTo>
                  <a:lnTo>
                    <a:pt x="2106860" y="3779396"/>
                  </a:lnTo>
                  <a:lnTo>
                    <a:pt x="2754932" y="3779396"/>
                  </a:lnTo>
                  <a:lnTo>
                    <a:pt x="2754932" y="1824236"/>
                  </a:lnTo>
                  <a:lnTo>
                    <a:pt x="3305869" y="1813665"/>
                  </a:lnTo>
                  <a:lnTo>
                    <a:pt x="3348152" y="1248172"/>
                  </a:lnTo>
                  <a:lnTo>
                    <a:pt x="2754932" y="1248172"/>
                  </a:lnTo>
                  <a:lnTo>
                    <a:pt x="2754932" y="907124"/>
                  </a:lnTo>
                  <a:cubicBezTo>
                    <a:pt x="2746287" y="682909"/>
                    <a:pt x="3148643" y="674567"/>
                    <a:pt x="3369037" y="759137"/>
                  </a:cubicBezTo>
                  <a:cubicBezTo>
                    <a:pt x="3391941" y="611142"/>
                    <a:pt x="3398988" y="447290"/>
                    <a:pt x="3443034" y="304580"/>
                  </a:cubicBezTo>
                  <a:cubicBezTo>
                    <a:pt x="3382140" y="251394"/>
                    <a:pt x="3118909" y="173928"/>
                    <a:pt x="2841893" y="181064"/>
                  </a:cubicBezTo>
                  <a:close/>
                  <a:moveTo>
                    <a:pt x="308009" y="0"/>
                  </a:moveTo>
                  <a:lnTo>
                    <a:pt x="3651991" y="0"/>
                  </a:lnTo>
                  <a:cubicBezTo>
                    <a:pt x="3822100" y="0"/>
                    <a:pt x="3960000" y="137900"/>
                    <a:pt x="3960000" y="308009"/>
                  </a:cubicBezTo>
                  <a:lnTo>
                    <a:pt x="3960000" y="3651991"/>
                  </a:lnTo>
                  <a:cubicBezTo>
                    <a:pt x="3960000" y="3822100"/>
                    <a:pt x="3822100" y="3960000"/>
                    <a:pt x="3651991" y="3960000"/>
                  </a:cubicBezTo>
                  <a:lnTo>
                    <a:pt x="308009" y="3960000"/>
                  </a:lnTo>
                  <a:cubicBezTo>
                    <a:pt x="137900" y="3960000"/>
                    <a:pt x="0" y="3822100"/>
                    <a:pt x="0" y="3651991"/>
                  </a:cubicBezTo>
                  <a:lnTo>
                    <a:pt x="0" y="308009"/>
                  </a:lnTo>
                  <a:cubicBezTo>
                    <a:pt x="0" y="137900"/>
                    <a:pt x="137900" y="0"/>
                    <a:pt x="308009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22" name="Rounded Rectangle 39">
              <a:extLst>
                <a:ext uri="{FF2B5EF4-FFF2-40B4-BE49-F238E27FC236}">
                  <a16:creationId xmlns:a16="http://schemas.microsoft.com/office/drawing/2014/main" id="{39CFFBA2-EADD-4AD2-812E-AADE37F180EF}"/>
                </a:ext>
              </a:extLst>
            </p:cNvPr>
            <p:cNvSpPr/>
            <p:nvPr/>
          </p:nvSpPr>
          <p:spPr>
            <a:xfrm>
              <a:off x="3130166" y="5667342"/>
              <a:ext cx="361074" cy="361074"/>
            </a:xfrm>
            <a:custGeom>
              <a:avLst/>
              <a:gdLst/>
              <a:ahLst/>
              <a:cxnLst/>
              <a:rect l="l" t="t" r="r" b="b"/>
              <a:pathLst>
                <a:path w="720000" h="720000">
                  <a:moveTo>
                    <a:pt x="432774" y="374766"/>
                  </a:moveTo>
                  <a:lnTo>
                    <a:pt x="356410" y="443079"/>
                  </a:lnTo>
                  <a:lnTo>
                    <a:pt x="284362" y="376738"/>
                  </a:lnTo>
                  <a:lnTo>
                    <a:pt x="113898" y="532449"/>
                  </a:lnTo>
                  <a:lnTo>
                    <a:pt x="607054" y="532449"/>
                  </a:lnTo>
                  <a:close/>
                  <a:moveTo>
                    <a:pt x="602842" y="222629"/>
                  </a:moveTo>
                  <a:lnTo>
                    <a:pt x="465239" y="345724"/>
                  </a:lnTo>
                  <a:lnTo>
                    <a:pt x="445928" y="363784"/>
                  </a:lnTo>
                  <a:lnTo>
                    <a:pt x="602842" y="510538"/>
                  </a:lnTo>
                  <a:close/>
                  <a:moveTo>
                    <a:pt x="112511" y="218501"/>
                  </a:moveTo>
                  <a:lnTo>
                    <a:pt x="112511" y="508421"/>
                  </a:lnTo>
                  <a:lnTo>
                    <a:pt x="268715" y="362330"/>
                  </a:lnTo>
                  <a:close/>
                  <a:moveTo>
                    <a:pt x="113462" y="187552"/>
                  </a:moveTo>
                  <a:lnTo>
                    <a:pt x="356909" y="411714"/>
                  </a:lnTo>
                  <a:lnTo>
                    <a:pt x="607490" y="187552"/>
                  </a:lnTo>
                  <a:close/>
                  <a:moveTo>
                    <a:pt x="72374" y="0"/>
                  </a:moveTo>
                  <a:lnTo>
                    <a:pt x="647626" y="0"/>
                  </a:lnTo>
                  <a:cubicBezTo>
                    <a:pt x="687597" y="0"/>
                    <a:pt x="720000" y="32403"/>
                    <a:pt x="720000" y="72374"/>
                  </a:cubicBezTo>
                  <a:lnTo>
                    <a:pt x="720000" y="647626"/>
                  </a:lnTo>
                  <a:cubicBezTo>
                    <a:pt x="720000" y="687597"/>
                    <a:pt x="687597" y="720000"/>
                    <a:pt x="647626" y="720000"/>
                  </a:cubicBezTo>
                  <a:lnTo>
                    <a:pt x="72374" y="720000"/>
                  </a:lnTo>
                  <a:cubicBezTo>
                    <a:pt x="32403" y="720000"/>
                    <a:pt x="0" y="687597"/>
                    <a:pt x="0" y="647626"/>
                  </a:cubicBezTo>
                  <a:lnTo>
                    <a:pt x="0" y="72374"/>
                  </a:lnTo>
                  <a:cubicBezTo>
                    <a:pt x="0" y="32403"/>
                    <a:pt x="32403" y="0"/>
                    <a:pt x="72374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3" name="Rounded Rectangle 2">
              <a:extLst>
                <a:ext uri="{FF2B5EF4-FFF2-40B4-BE49-F238E27FC236}">
                  <a16:creationId xmlns:a16="http://schemas.microsoft.com/office/drawing/2014/main" id="{D1EA0080-BD43-4A28-A0C1-99A77B3D82DB}"/>
                </a:ext>
              </a:extLst>
            </p:cNvPr>
            <p:cNvSpPr/>
            <p:nvPr/>
          </p:nvSpPr>
          <p:spPr>
            <a:xfrm>
              <a:off x="3577047" y="5667342"/>
              <a:ext cx="361074" cy="361074"/>
            </a:xfrm>
            <a:custGeom>
              <a:avLst/>
              <a:gdLst/>
              <a:ahLst/>
              <a:cxnLst/>
              <a:rect l="l" t="t" r="r" b="b"/>
              <a:pathLst>
                <a:path w="3960000" h="3960000">
                  <a:moveTo>
                    <a:pt x="3160999" y="1374274"/>
                  </a:moveTo>
                  <a:cubicBezTo>
                    <a:pt x="3161390" y="1371268"/>
                    <a:pt x="3160138" y="1380887"/>
                    <a:pt x="3155132" y="1419362"/>
                  </a:cubicBezTo>
                  <a:cubicBezTo>
                    <a:pt x="3155132" y="1419362"/>
                    <a:pt x="3155131" y="1419362"/>
                    <a:pt x="3155131" y="1419362"/>
                  </a:cubicBezTo>
                  <a:cubicBezTo>
                    <a:pt x="3155133" y="1419346"/>
                    <a:pt x="3160347" y="1379282"/>
                    <a:pt x="3160999" y="1374274"/>
                  </a:cubicBezTo>
                  <a:close/>
                  <a:moveTo>
                    <a:pt x="2538382" y="802616"/>
                  </a:moveTo>
                  <a:cubicBezTo>
                    <a:pt x="2197761" y="802616"/>
                    <a:pt x="1921633" y="1078744"/>
                    <a:pt x="1921633" y="1419365"/>
                  </a:cubicBezTo>
                  <a:cubicBezTo>
                    <a:pt x="1921633" y="1471638"/>
                    <a:pt x="1928136" y="1522392"/>
                    <a:pt x="1942445" y="1570340"/>
                  </a:cubicBezTo>
                  <a:cubicBezTo>
                    <a:pt x="1547199" y="1510736"/>
                    <a:pt x="1173928" y="1425572"/>
                    <a:pt x="752016" y="931012"/>
                  </a:cubicBezTo>
                  <a:cubicBezTo>
                    <a:pt x="555558" y="1323929"/>
                    <a:pt x="701457" y="1569504"/>
                    <a:pt x="934030" y="1745738"/>
                  </a:cubicBezTo>
                  <a:cubicBezTo>
                    <a:pt x="832912" y="1726959"/>
                    <a:pt x="757794" y="1716846"/>
                    <a:pt x="665343" y="1650397"/>
                  </a:cubicBezTo>
                  <a:cubicBezTo>
                    <a:pt x="692788" y="2037537"/>
                    <a:pt x="906583" y="2177657"/>
                    <a:pt x="1111709" y="2257108"/>
                  </a:cubicBezTo>
                  <a:cubicBezTo>
                    <a:pt x="1029370" y="2275887"/>
                    <a:pt x="986032" y="2268664"/>
                    <a:pt x="856023" y="2244108"/>
                  </a:cubicBezTo>
                  <a:cubicBezTo>
                    <a:pt x="968698" y="2582132"/>
                    <a:pt x="1241718" y="2664472"/>
                    <a:pt x="1402064" y="2660137"/>
                  </a:cubicBezTo>
                  <a:cubicBezTo>
                    <a:pt x="1212828" y="2802425"/>
                    <a:pt x="1063318" y="2869598"/>
                    <a:pt x="552668" y="2902822"/>
                  </a:cubicBezTo>
                  <a:cubicBezTo>
                    <a:pt x="978087" y="3213400"/>
                    <a:pt x="1650526" y="3189564"/>
                    <a:pt x="1978439" y="3093502"/>
                  </a:cubicBezTo>
                  <a:cubicBezTo>
                    <a:pt x="2679046" y="2850818"/>
                    <a:pt x="2894283" y="2547463"/>
                    <a:pt x="3053184" y="2031759"/>
                  </a:cubicBezTo>
                  <a:cubicBezTo>
                    <a:pt x="3132291" y="1592391"/>
                    <a:pt x="3116471" y="1716445"/>
                    <a:pt x="3155131" y="1419365"/>
                  </a:cubicBezTo>
                  <a:cubicBezTo>
                    <a:pt x="3155131" y="1419364"/>
                    <a:pt x="3155132" y="1419363"/>
                    <a:pt x="3155132" y="1419362"/>
                  </a:cubicBezTo>
                  <a:cubicBezTo>
                    <a:pt x="3257477" y="1315095"/>
                    <a:pt x="3372036" y="1223751"/>
                    <a:pt x="3407333" y="1117847"/>
                  </a:cubicBezTo>
                  <a:cubicBezTo>
                    <a:pt x="3307709" y="1140260"/>
                    <a:pt x="3221086" y="1197342"/>
                    <a:pt x="3108461" y="1185086"/>
                  </a:cubicBezTo>
                  <a:cubicBezTo>
                    <a:pt x="3188365" y="1141325"/>
                    <a:pt x="3284860" y="1028153"/>
                    <a:pt x="3334650" y="883134"/>
                  </a:cubicBezTo>
                  <a:cubicBezTo>
                    <a:pt x="3225580" y="952795"/>
                    <a:pt x="3152155" y="998691"/>
                    <a:pt x="2995677" y="1008938"/>
                  </a:cubicBezTo>
                  <a:cubicBezTo>
                    <a:pt x="2884471" y="881691"/>
                    <a:pt x="2720661" y="802616"/>
                    <a:pt x="2538382" y="802616"/>
                  </a:cubicBezTo>
                  <a:close/>
                  <a:moveTo>
                    <a:pt x="308009" y="0"/>
                  </a:moveTo>
                  <a:lnTo>
                    <a:pt x="3651991" y="0"/>
                  </a:lnTo>
                  <a:cubicBezTo>
                    <a:pt x="3822100" y="0"/>
                    <a:pt x="3960000" y="137900"/>
                    <a:pt x="3960000" y="308009"/>
                  </a:cubicBezTo>
                  <a:lnTo>
                    <a:pt x="3960000" y="3651991"/>
                  </a:lnTo>
                  <a:cubicBezTo>
                    <a:pt x="3960000" y="3822100"/>
                    <a:pt x="3822100" y="3960000"/>
                    <a:pt x="3651991" y="3960000"/>
                  </a:cubicBezTo>
                  <a:lnTo>
                    <a:pt x="308009" y="3960000"/>
                  </a:lnTo>
                  <a:cubicBezTo>
                    <a:pt x="137900" y="3960000"/>
                    <a:pt x="0" y="3822100"/>
                    <a:pt x="0" y="3651991"/>
                  </a:cubicBezTo>
                  <a:lnTo>
                    <a:pt x="0" y="308009"/>
                  </a:lnTo>
                  <a:cubicBezTo>
                    <a:pt x="0" y="137900"/>
                    <a:pt x="137900" y="0"/>
                    <a:pt x="308009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</p:grpSp>
      <p:grpSp>
        <p:nvGrpSpPr>
          <p:cNvPr id="24" name="Group 47">
            <a:extLst>
              <a:ext uri="{FF2B5EF4-FFF2-40B4-BE49-F238E27FC236}">
                <a16:creationId xmlns:a16="http://schemas.microsoft.com/office/drawing/2014/main" id="{072BE4B2-445B-48E6-A2C0-A5C1EBD58551}"/>
              </a:ext>
            </a:extLst>
          </p:cNvPr>
          <p:cNvGrpSpPr/>
          <p:nvPr/>
        </p:nvGrpSpPr>
        <p:grpSpPr>
          <a:xfrm>
            <a:off x="9734768" y="6046778"/>
            <a:ext cx="1074300" cy="309125"/>
            <a:chOff x="3130166" y="5667342"/>
            <a:chExt cx="1254837" cy="361074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25" name="Rounded Rectangle 3">
              <a:extLst>
                <a:ext uri="{FF2B5EF4-FFF2-40B4-BE49-F238E27FC236}">
                  <a16:creationId xmlns:a16="http://schemas.microsoft.com/office/drawing/2014/main" id="{81C9D864-CF81-4B0D-B6EC-D2FD6DC3F6B6}"/>
                </a:ext>
              </a:extLst>
            </p:cNvPr>
            <p:cNvSpPr/>
            <p:nvPr/>
          </p:nvSpPr>
          <p:spPr>
            <a:xfrm>
              <a:off x="4023929" y="5667342"/>
              <a:ext cx="361074" cy="361074"/>
            </a:xfrm>
            <a:custGeom>
              <a:avLst/>
              <a:gdLst/>
              <a:ahLst/>
              <a:cxnLst/>
              <a:rect l="l" t="t" r="r" b="b"/>
              <a:pathLst>
                <a:path w="3960000" h="3960000">
                  <a:moveTo>
                    <a:pt x="2841893" y="181064"/>
                  </a:moveTo>
                  <a:cubicBezTo>
                    <a:pt x="2485731" y="190239"/>
                    <a:pt x="2106781" y="339266"/>
                    <a:pt x="2105790" y="859562"/>
                  </a:cubicBezTo>
                  <a:lnTo>
                    <a:pt x="2106860" y="863292"/>
                  </a:lnTo>
                  <a:lnTo>
                    <a:pt x="2106860" y="1248172"/>
                  </a:lnTo>
                  <a:lnTo>
                    <a:pt x="1691968" y="1248172"/>
                  </a:lnTo>
                  <a:lnTo>
                    <a:pt x="1691968" y="1824236"/>
                  </a:lnTo>
                  <a:lnTo>
                    <a:pt x="2106860" y="1824236"/>
                  </a:lnTo>
                  <a:lnTo>
                    <a:pt x="2106860" y="3779396"/>
                  </a:lnTo>
                  <a:lnTo>
                    <a:pt x="2754932" y="3779396"/>
                  </a:lnTo>
                  <a:lnTo>
                    <a:pt x="2754932" y="1824236"/>
                  </a:lnTo>
                  <a:lnTo>
                    <a:pt x="3305869" y="1813665"/>
                  </a:lnTo>
                  <a:lnTo>
                    <a:pt x="3348152" y="1248172"/>
                  </a:lnTo>
                  <a:lnTo>
                    <a:pt x="2754932" y="1248172"/>
                  </a:lnTo>
                  <a:lnTo>
                    <a:pt x="2754932" y="907124"/>
                  </a:lnTo>
                  <a:cubicBezTo>
                    <a:pt x="2746287" y="682909"/>
                    <a:pt x="3148643" y="674567"/>
                    <a:pt x="3369037" y="759137"/>
                  </a:cubicBezTo>
                  <a:cubicBezTo>
                    <a:pt x="3391941" y="611142"/>
                    <a:pt x="3398988" y="447290"/>
                    <a:pt x="3443034" y="304580"/>
                  </a:cubicBezTo>
                  <a:cubicBezTo>
                    <a:pt x="3382140" y="251394"/>
                    <a:pt x="3118909" y="173928"/>
                    <a:pt x="2841893" y="181064"/>
                  </a:cubicBezTo>
                  <a:close/>
                  <a:moveTo>
                    <a:pt x="308009" y="0"/>
                  </a:moveTo>
                  <a:lnTo>
                    <a:pt x="3651991" y="0"/>
                  </a:lnTo>
                  <a:cubicBezTo>
                    <a:pt x="3822100" y="0"/>
                    <a:pt x="3960000" y="137900"/>
                    <a:pt x="3960000" y="308009"/>
                  </a:cubicBezTo>
                  <a:lnTo>
                    <a:pt x="3960000" y="3651991"/>
                  </a:lnTo>
                  <a:cubicBezTo>
                    <a:pt x="3960000" y="3822100"/>
                    <a:pt x="3822100" y="3960000"/>
                    <a:pt x="3651991" y="3960000"/>
                  </a:cubicBezTo>
                  <a:lnTo>
                    <a:pt x="308009" y="3960000"/>
                  </a:lnTo>
                  <a:cubicBezTo>
                    <a:pt x="137900" y="3960000"/>
                    <a:pt x="0" y="3822100"/>
                    <a:pt x="0" y="3651991"/>
                  </a:cubicBezTo>
                  <a:lnTo>
                    <a:pt x="0" y="308009"/>
                  </a:lnTo>
                  <a:cubicBezTo>
                    <a:pt x="0" y="137900"/>
                    <a:pt x="137900" y="0"/>
                    <a:pt x="308009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26" name="Rounded Rectangle 39">
              <a:extLst>
                <a:ext uri="{FF2B5EF4-FFF2-40B4-BE49-F238E27FC236}">
                  <a16:creationId xmlns:a16="http://schemas.microsoft.com/office/drawing/2014/main" id="{EECA92E8-2646-402C-914D-84281E5A9B0C}"/>
                </a:ext>
              </a:extLst>
            </p:cNvPr>
            <p:cNvSpPr/>
            <p:nvPr/>
          </p:nvSpPr>
          <p:spPr>
            <a:xfrm>
              <a:off x="3130166" y="5667342"/>
              <a:ext cx="361074" cy="361074"/>
            </a:xfrm>
            <a:custGeom>
              <a:avLst/>
              <a:gdLst/>
              <a:ahLst/>
              <a:cxnLst/>
              <a:rect l="l" t="t" r="r" b="b"/>
              <a:pathLst>
                <a:path w="720000" h="720000">
                  <a:moveTo>
                    <a:pt x="432774" y="374766"/>
                  </a:moveTo>
                  <a:lnTo>
                    <a:pt x="356410" y="443079"/>
                  </a:lnTo>
                  <a:lnTo>
                    <a:pt x="284362" y="376738"/>
                  </a:lnTo>
                  <a:lnTo>
                    <a:pt x="113898" y="532449"/>
                  </a:lnTo>
                  <a:lnTo>
                    <a:pt x="607054" y="532449"/>
                  </a:lnTo>
                  <a:close/>
                  <a:moveTo>
                    <a:pt x="602842" y="222629"/>
                  </a:moveTo>
                  <a:lnTo>
                    <a:pt x="465239" y="345724"/>
                  </a:lnTo>
                  <a:lnTo>
                    <a:pt x="445928" y="363784"/>
                  </a:lnTo>
                  <a:lnTo>
                    <a:pt x="602842" y="510538"/>
                  </a:lnTo>
                  <a:close/>
                  <a:moveTo>
                    <a:pt x="112511" y="218501"/>
                  </a:moveTo>
                  <a:lnTo>
                    <a:pt x="112511" y="508421"/>
                  </a:lnTo>
                  <a:lnTo>
                    <a:pt x="268715" y="362330"/>
                  </a:lnTo>
                  <a:close/>
                  <a:moveTo>
                    <a:pt x="113462" y="187552"/>
                  </a:moveTo>
                  <a:lnTo>
                    <a:pt x="356909" y="411714"/>
                  </a:lnTo>
                  <a:lnTo>
                    <a:pt x="607490" y="187552"/>
                  </a:lnTo>
                  <a:close/>
                  <a:moveTo>
                    <a:pt x="72374" y="0"/>
                  </a:moveTo>
                  <a:lnTo>
                    <a:pt x="647626" y="0"/>
                  </a:lnTo>
                  <a:cubicBezTo>
                    <a:pt x="687597" y="0"/>
                    <a:pt x="720000" y="32403"/>
                    <a:pt x="720000" y="72374"/>
                  </a:cubicBezTo>
                  <a:lnTo>
                    <a:pt x="720000" y="647626"/>
                  </a:lnTo>
                  <a:cubicBezTo>
                    <a:pt x="720000" y="687597"/>
                    <a:pt x="687597" y="720000"/>
                    <a:pt x="647626" y="720000"/>
                  </a:cubicBezTo>
                  <a:lnTo>
                    <a:pt x="72374" y="720000"/>
                  </a:lnTo>
                  <a:cubicBezTo>
                    <a:pt x="32403" y="720000"/>
                    <a:pt x="0" y="687597"/>
                    <a:pt x="0" y="647626"/>
                  </a:cubicBezTo>
                  <a:lnTo>
                    <a:pt x="0" y="72374"/>
                  </a:lnTo>
                  <a:cubicBezTo>
                    <a:pt x="0" y="32403"/>
                    <a:pt x="32403" y="0"/>
                    <a:pt x="72374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7" name="Rounded Rectangle 2">
              <a:extLst>
                <a:ext uri="{FF2B5EF4-FFF2-40B4-BE49-F238E27FC236}">
                  <a16:creationId xmlns:a16="http://schemas.microsoft.com/office/drawing/2014/main" id="{34A81FA8-561E-442C-A68D-772B57A66253}"/>
                </a:ext>
              </a:extLst>
            </p:cNvPr>
            <p:cNvSpPr/>
            <p:nvPr/>
          </p:nvSpPr>
          <p:spPr>
            <a:xfrm>
              <a:off x="3577047" y="5667342"/>
              <a:ext cx="361074" cy="361074"/>
            </a:xfrm>
            <a:custGeom>
              <a:avLst/>
              <a:gdLst/>
              <a:ahLst/>
              <a:cxnLst/>
              <a:rect l="l" t="t" r="r" b="b"/>
              <a:pathLst>
                <a:path w="3960000" h="3960000">
                  <a:moveTo>
                    <a:pt x="3160999" y="1374274"/>
                  </a:moveTo>
                  <a:cubicBezTo>
                    <a:pt x="3161390" y="1371268"/>
                    <a:pt x="3160138" y="1380887"/>
                    <a:pt x="3155132" y="1419362"/>
                  </a:cubicBezTo>
                  <a:cubicBezTo>
                    <a:pt x="3155132" y="1419362"/>
                    <a:pt x="3155131" y="1419362"/>
                    <a:pt x="3155131" y="1419362"/>
                  </a:cubicBezTo>
                  <a:cubicBezTo>
                    <a:pt x="3155133" y="1419346"/>
                    <a:pt x="3160347" y="1379282"/>
                    <a:pt x="3160999" y="1374274"/>
                  </a:cubicBezTo>
                  <a:close/>
                  <a:moveTo>
                    <a:pt x="2538382" y="802616"/>
                  </a:moveTo>
                  <a:cubicBezTo>
                    <a:pt x="2197761" y="802616"/>
                    <a:pt x="1921633" y="1078744"/>
                    <a:pt x="1921633" y="1419365"/>
                  </a:cubicBezTo>
                  <a:cubicBezTo>
                    <a:pt x="1921633" y="1471638"/>
                    <a:pt x="1928136" y="1522392"/>
                    <a:pt x="1942445" y="1570340"/>
                  </a:cubicBezTo>
                  <a:cubicBezTo>
                    <a:pt x="1547199" y="1510736"/>
                    <a:pt x="1173928" y="1425572"/>
                    <a:pt x="752016" y="931012"/>
                  </a:cubicBezTo>
                  <a:cubicBezTo>
                    <a:pt x="555558" y="1323929"/>
                    <a:pt x="701457" y="1569504"/>
                    <a:pt x="934030" y="1745738"/>
                  </a:cubicBezTo>
                  <a:cubicBezTo>
                    <a:pt x="832912" y="1726959"/>
                    <a:pt x="757794" y="1716846"/>
                    <a:pt x="665343" y="1650397"/>
                  </a:cubicBezTo>
                  <a:cubicBezTo>
                    <a:pt x="692788" y="2037537"/>
                    <a:pt x="906583" y="2177657"/>
                    <a:pt x="1111709" y="2257108"/>
                  </a:cubicBezTo>
                  <a:cubicBezTo>
                    <a:pt x="1029370" y="2275887"/>
                    <a:pt x="986032" y="2268664"/>
                    <a:pt x="856023" y="2244108"/>
                  </a:cubicBezTo>
                  <a:cubicBezTo>
                    <a:pt x="968698" y="2582132"/>
                    <a:pt x="1241718" y="2664472"/>
                    <a:pt x="1402064" y="2660137"/>
                  </a:cubicBezTo>
                  <a:cubicBezTo>
                    <a:pt x="1212828" y="2802425"/>
                    <a:pt x="1063318" y="2869598"/>
                    <a:pt x="552668" y="2902822"/>
                  </a:cubicBezTo>
                  <a:cubicBezTo>
                    <a:pt x="978087" y="3213400"/>
                    <a:pt x="1650526" y="3189564"/>
                    <a:pt x="1978439" y="3093502"/>
                  </a:cubicBezTo>
                  <a:cubicBezTo>
                    <a:pt x="2679046" y="2850818"/>
                    <a:pt x="2894283" y="2547463"/>
                    <a:pt x="3053184" y="2031759"/>
                  </a:cubicBezTo>
                  <a:cubicBezTo>
                    <a:pt x="3132291" y="1592391"/>
                    <a:pt x="3116471" y="1716445"/>
                    <a:pt x="3155131" y="1419365"/>
                  </a:cubicBezTo>
                  <a:cubicBezTo>
                    <a:pt x="3155131" y="1419364"/>
                    <a:pt x="3155132" y="1419363"/>
                    <a:pt x="3155132" y="1419362"/>
                  </a:cubicBezTo>
                  <a:cubicBezTo>
                    <a:pt x="3257477" y="1315095"/>
                    <a:pt x="3372036" y="1223751"/>
                    <a:pt x="3407333" y="1117847"/>
                  </a:cubicBezTo>
                  <a:cubicBezTo>
                    <a:pt x="3307709" y="1140260"/>
                    <a:pt x="3221086" y="1197342"/>
                    <a:pt x="3108461" y="1185086"/>
                  </a:cubicBezTo>
                  <a:cubicBezTo>
                    <a:pt x="3188365" y="1141325"/>
                    <a:pt x="3284860" y="1028153"/>
                    <a:pt x="3334650" y="883134"/>
                  </a:cubicBezTo>
                  <a:cubicBezTo>
                    <a:pt x="3225580" y="952795"/>
                    <a:pt x="3152155" y="998691"/>
                    <a:pt x="2995677" y="1008938"/>
                  </a:cubicBezTo>
                  <a:cubicBezTo>
                    <a:pt x="2884471" y="881691"/>
                    <a:pt x="2720661" y="802616"/>
                    <a:pt x="2538382" y="802616"/>
                  </a:cubicBezTo>
                  <a:close/>
                  <a:moveTo>
                    <a:pt x="308009" y="0"/>
                  </a:moveTo>
                  <a:lnTo>
                    <a:pt x="3651991" y="0"/>
                  </a:lnTo>
                  <a:cubicBezTo>
                    <a:pt x="3822100" y="0"/>
                    <a:pt x="3960000" y="137900"/>
                    <a:pt x="3960000" y="308009"/>
                  </a:cubicBezTo>
                  <a:lnTo>
                    <a:pt x="3960000" y="3651991"/>
                  </a:lnTo>
                  <a:cubicBezTo>
                    <a:pt x="3960000" y="3822100"/>
                    <a:pt x="3822100" y="3960000"/>
                    <a:pt x="3651991" y="3960000"/>
                  </a:cubicBezTo>
                  <a:lnTo>
                    <a:pt x="308009" y="3960000"/>
                  </a:lnTo>
                  <a:cubicBezTo>
                    <a:pt x="137900" y="3960000"/>
                    <a:pt x="0" y="3822100"/>
                    <a:pt x="0" y="3651991"/>
                  </a:cubicBezTo>
                  <a:lnTo>
                    <a:pt x="0" y="308009"/>
                  </a:lnTo>
                  <a:cubicBezTo>
                    <a:pt x="0" y="137900"/>
                    <a:pt x="137900" y="0"/>
                    <a:pt x="308009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</p:grpSp>
      <p:grpSp>
        <p:nvGrpSpPr>
          <p:cNvPr id="32" name="Group 11">
            <a:extLst>
              <a:ext uri="{FF2B5EF4-FFF2-40B4-BE49-F238E27FC236}">
                <a16:creationId xmlns:a16="http://schemas.microsoft.com/office/drawing/2014/main" id="{5CFAA1FF-2D1A-4F1D-95E2-C8E96E124221}"/>
              </a:ext>
            </a:extLst>
          </p:cNvPr>
          <p:cNvGrpSpPr/>
          <p:nvPr/>
        </p:nvGrpSpPr>
        <p:grpSpPr>
          <a:xfrm>
            <a:off x="1890302" y="5007095"/>
            <a:ext cx="1800200" cy="521878"/>
            <a:chOff x="2851759" y="3796461"/>
            <a:chExt cx="1800000" cy="521878"/>
          </a:xfrm>
        </p:grpSpPr>
        <p:sp>
          <p:nvSpPr>
            <p:cNvPr id="33" name="Text Placeholder 3">
              <a:extLst>
                <a:ext uri="{FF2B5EF4-FFF2-40B4-BE49-F238E27FC236}">
                  <a16:creationId xmlns:a16="http://schemas.microsoft.com/office/drawing/2014/main" id="{BFCBA652-D966-4451-AC1F-C6FE13F85575}"/>
                </a:ext>
              </a:extLst>
            </p:cNvPr>
            <p:cNvSpPr txBox="1">
              <a:spLocks/>
            </p:cNvSpPr>
            <p:nvPr/>
          </p:nvSpPr>
          <p:spPr>
            <a:xfrm>
              <a:off x="2851759" y="3796461"/>
              <a:ext cx="1800000" cy="232093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 </a:t>
              </a:r>
              <a:r>
                <a:rPr lang="en-US" sz="14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Awais</a:t>
              </a:r>
              <a:r>
                <a:rPr 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Zahid</a:t>
              </a:r>
            </a:p>
          </p:txBody>
        </p:sp>
        <p:sp>
          <p:nvSpPr>
            <p:cNvPr id="34" name="Text Placeholder 5">
              <a:extLst>
                <a:ext uri="{FF2B5EF4-FFF2-40B4-BE49-F238E27FC236}">
                  <a16:creationId xmlns:a16="http://schemas.microsoft.com/office/drawing/2014/main" id="{637FDC64-C759-4973-9FD6-1AC618E2BFB2}"/>
                </a:ext>
              </a:extLst>
            </p:cNvPr>
            <p:cNvSpPr txBox="1">
              <a:spLocks/>
            </p:cNvSpPr>
            <p:nvPr/>
          </p:nvSpPr>
          <p:spPr>
            <a:xfrm>
              <a:off x="2851759" y="4086246"/>
              <a:ext cx="1800000" cy="232093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200" dirty="0">
                  <a:solidFill>
                    <a:schemeClr val="accent4"/>
                  </a:solidFill>
                  <a:cs typeface="Arial" pitchFamily="34" charset="0"/>
                </a:rPr>
                <a:t>18F-0269</a:t>
              </a: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3545CE87-2D6E-47BF-B4F6-CF76F15B5624}"/>
              </a:ext>
            </a:extLst>
          </p:cNvPr>
          <p:cNvSpPr txBox="1"/>
          <p:nvPr/>
        </p:nvSpPr>
        <p:spPr>
          <a:xfrm>
            <a:off x="1890302" y="5546223"/>
            <a:ext cx="180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CS18-A</a:t>
            </a:r>
          </a:p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FAST NUCES.</a:t>
            </a:r>
          </a:p>
        </p:txBody>
      </p:sp>
      <p:grpSp>
        <p:nvGrpSpPr>
          <p:cNvPr id="36" name="Group 15">
            <a:extLst>
              <a:ext uri="{FF2B5EF4-FFF2-40B4-BE49-F238E27FC236}">
                <a16:creationId xmlns:a16="http://schemas.microsoft.com/office/drawing/2014/main" id="{5783AF0C-555F-4709-8516-81BE624D9B23}"/>
              </a:ext>
            </a:extLst>
          </p:cNvPr>
          <p:cNvGrpSpPr/>
          <p:nvPr/>
        </p:nvGrpSpPr>
        <p:grpSpPr>
          <a:xfrm>
            <a:off x="5631141" y="5046447"/>
            <a:ext cx="1800200" cy="521878"/>
            <a:chOff x="2851759" y="3796461"/>
            <a:chExt cx="1800000" cy="521878"/>
          </a:xfrm>
        </p:grpSpPr>
        <p:sp>
          <p:nvSpPr>
            <p:cNvPr id="37" name="Text Placeholder 3">
              <a:extLst>
                <a:ext uri="{FF2B5EF4-FFF2-40B4-BE49-F238E27FC236}">
                  <a16:creationId xmlns:a16="http://schemas.microsoft.com/office/drawing/2014/main" id="{DEB09888-263B-4C4F-9186-9BFBEA76080E}"/>
                </a:ext>
              </a:extLst>
            </p:cNvPr>
            <p:cNvSpPr txBox="1">
              <a:spLocks/>
            </p:cNvSpPr>
            <p:nvPr/>
          </p:nvSpPr>
          <p:spPr>
            <a:xfrm>
              <a:off x="2851759" y="3796461"/>
              <a:ext cx="1800000" cy="232093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Abu-Bakar</a:t>
              </a:r>
            </a:p>
          </p:txBody>
        </p:sp>
        <p:sp>
          <p:nvSpPr>
            <p:cNvPr id="38" name="Text Placeholder 5">
              <a:extLst>
                <a:ext uri="{FF2B5EF4-FFF2-40B4-BE49-F238E27FC236}">
                  <a16:creationId xmlns:a16="http://schemas.microsoft.com/office/drawing/2014/main" id="{A10F93FD-998A-4ADC-B1A8-F7F1685D517E}"/>
                </a:ext>
              </a:extLst>
            </p:cNvPr>
            <p:cNvSpPr txBox="1">
              <a:spLocks/>
            </p:cNvSpPr>
            <p:nvPr/>
          </p:nvSpPr>
          <p:spPr>
            <a:xfrm>
              <a:off x="2851759" y="4086246"/>
              <a:ext cx="1800000" cy="232093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200" dirty="0">
                  <a:solidFill>
                    <a:schemeClr val="accent3"/>
                  </a:solidFill>
                </a:rPr>
                <a:t>18F-0407</a:t>
              </a:r>
              <a:endParaRPr lang="ko-KR" altLang="en-US" sz="1200" dirty="0">
                <a:solidFill>
                  <a:schemeClr val="accent3"/>
                </a:solidFill>
              </a:endParaRP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8F838B7B-94B6-4428-960D-7401532AC250}"/>
              </a:ext>
            </a:extLst>
          </p:cNvPr>
          <p:cNvSpPr txBox="1"/>
          <p:nvPr/>
        </p:nvSpPr>
        <p:spPr>
          <a:xfrm>
            <a:off x="5630941" y="5528910"/>
            <a:ext cx="180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CS18-A</a:t>
            </a:r>
          </a:p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FAST NUCES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40" name="Group 19">
            <a:extLst>
              <a:ext uri="{FF2B5EF4-FFF2-40B4-BE49-F238E27FC236}">
                <a16:creationId xmlns:a16="http://schemas.microsoft.com/office/drawing/2014/main" id="{A5E11BB6-4135-48C3-A228-F91E070A1C94}"/>
              </a:ext>
            </a:extLst>
          </p:cNvPr>
          <p:cNvGrpSpPr/>
          <p:nvPr/>
        </p:nvGrpSpPr>
        <p:grpSpPr>
          <a:xfrm>
            <a:off x="9371818" y="5046447"/>
            <a:ext cx="1800200" cy="521878"/>
            <a:chOff x="2851759" y="3796461"/>
            <a:chExt cx="1800000" cy="521878"/>
          </a:xfrm>
        </p:grpSpPr>
        <p:sp>
          <p:nvSpPr>
            <p:cNvPr id="41" name="Text Placeholder 3">
              <a:extLst>
                <a:ext uri="{FF2B5EF4-FFF2-40B4-BE49-F238E27FC236}">
                  <a16:creationId xmlns:a16="http://schemas.microsoft.com/office/drawing/2014/main" id="{6987C20F-C2CF-4A7D-A337-4D1191902C44}"/>
                </a:ext>
              </a:extLst>
            </p:cNvPr>
            <p:cNvSpPr txBox="1">
              <a:spLocks/>
            </p:cNvSpPr>
            <p:nvPr/>
          </p:nvSpPr>
          <p:spPr>
            <a:xfrm>
              <a:off x="2851759" y="3796461"/>
              <a:ext cx="1800000" cy="232093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 Lal Ahsan</a:t>
              </a:r>
            </a:p>
          </p:txBody>
        </p:sp>
        <p:sp>
          <p:nvSpPr>
            <p:cNvPr id="42" name="Text Placeholder 5">
              <a:extLst>
                <a:ext uri="{FF2B5EF4-FFF2-40B4-BE49-F238E27FC236}">
                  <a16:creationId xmlns:a16="http://schemas.microsoft.com/office/drawing/2014/main" id="{77A61529-5619-4DAB-8C23-D844653A162E}"/>
                </a:ext>
              </a:extLst>
            </p:cNvPr>
            <p:cNvSpPr txBox="1">
              <a:spLocks/>
            </p:cNvSpPr>
            <p:nvPr/>
          </p:nvSpPr>
          <p:spPr>
            <a:xfrm>
              <a:off x="2851759" y="4086246"/>
              <a:ext cx="1800000" cy="232093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200" dirty="0">
                  <a:solidFill>
                    <a:schemeClr val="accent2"/>
                  </a:solidFill>
                </a:rPr>
                <a:t>18F-0436</a:t>
              </a:r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725CD98D-5C23-4E65-BB84-818E40702D3D}"/>
              </a:ext>
            </a:extLst>
          </p:cNvPr>
          <p:cNvSpPr txBox="1"/>
          <p:nvPr/>
        </p:nvSpPr>
        <p:spPr>
          <a:xfrm>
            <a:off x="9391660" y="5528910"/>
            <a:ext cx="180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CS18-A</a:t>
            </a:r>
          </a:p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FAST NUCES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54" name="Freeform 23">
            <a:extLst>
              <a:ext uri="{FF2B5EF4-FFF2-40B4-BE49-F238E27FC236}">
                <a16:creationId xmlns:a16="http://schemas.microsoft.com/office/drawing/2014/main" id="{1B284510-0831-4BA6-90CD-3E0E677F8C23}"/>
              </a:ext>
            </a:extLst>
          </p:cNvPr>
          <p:cNvSpPr>
            <a:spLocks noChangeAspect="1"/>
          </p:cNvSpPr>
          <p:nvPr/>
        </p:nvSpPr>
        <p:spPr>
          <a:xfrm flipH="1">
            <a:off x="2532956" y="4488468"/>
            <a:ext cx="395260" cy="251492"/>
          </a:xfrm>
          <a:custGeom>
            <a:avLst/>
            <a:gdLst/>
            <a:ahLst/>
            <a:cxnLst/>
            <a:rect l="l" t="t" r="r" b="b"/>
            <a:pathLst>
              <a:path w="3980365" h="2532594">
                <a:moveTo>
                  <a:pt x="1988360" y="58973"/>
                </a:moveTo>
                <a:cubicBezTo>
                  <a:pt x="1988306" y="58975"/>
                  <a:pt x="1988252" y="58977"/>
                  <a:pt x="1988199" y="58995"/>
                </a:cubicBezTo>
                <a:cubicBezTo>
                  <a:pt x="1988145" y="58977"/>
                  <a:pt x="1988091" y="58975"/>
                  <a:pt x="1988037" y="58973"/>
                </a:cubicBezTo>
                <a:lnTo>
                  <a:pt x="1988037" y="59017"/>
                </a:lnTo>
                <a:cubicBezTo>
                  <a:pt x="1574406" y="74019"/>
                  <a:pt x="1375335" y="406725"/>
                  <a:pt x="1370318" y="708381"/>
                </a:cubicBezTo>
                <a:cubicBezTo>
                  <a:pt x="1362506" y="1089140"/>
                  <a:pt x="1497435" y="1312904"/>
                  <a:pt x="1568575" y="1407072"/>
                </a:cubicBezTo>
                <a:cubicBezTo>
                  <a:pt x="1631785" y="1490670"/>
                  <a:pt x="1727890" y="1649476"/>
                  <a:pt x="1617443" y="1704159"/>
                </a:cubicBezTo>
                <a:cubicBezTo>
                  <a:pt x="1318592" y="1846636"/>
                  <a:pt x="1062028" y="1946829"/>
                  <a:pt x="927030" y="2049664"/>
                </a:cubicBezTo>
                <a:cubicBezTo>
                  <a:pt x="705669" y="2234426"/>
                  <a:pt x="740656" y="2445615"/>
                  <a:pt x="754501" y="2532594"/>
                </a:cubicBezTo>
                <a:lnTo>
                  <a:pt x="1988199" y="2531551"/>
                </a:lnTo>
                <a:lnTo>
                  <a:pt x="3221896" y="2532594"/>
                </a:lnTo>
                <a:cubicBezTo>
                  <a:pt x="3235741" y="2445615"/>
                  <a:pt x="3270728" y="2234426"/>
                  <a:pt x="3049367" y="2049664"/>
                </a:cubicBezTo>
                <a:cubicBezTo>
                  <a:pt x="2914369" y="1946829"/>
                  <a:pt x="2657805" y="1846636"/>
                  <a:pt x="2358954" y="1704159"/>
                </a:cubicBezTo>
                <a:cubicBezTo>
                  <a:pt x="2248507" y="1649476"/>
                  <a:pt x="2344612" y="1490670"/>
                  <a:pt x="2407822" y="1407072"/>
                </a:cubicBezTo>
                <a:cubicBezTo>
                  <a:pt x="2478962" y="1312904"/>
                  <a:pt x="2613891" y="1089140"/>
                  <a:pt x="2606079" y="708381"/>
                </a:cubicBezTo>
                <a:cubicBezTo>
                  <a:pt x="2601062" y="406725"/>
                  <a:pt x="2401991" y="74019"/>
                  <a:pt x="1988360" y="59017"/>
                </a:cubicBezTo>
                <a:close/>
                <a:moveTo>
                  <a:pt x="1093515" y="0"/>
                </a:moveTo>
                <a:cubicBezTo>
                  <a:pt x="736613" y="12826"/>
                  <a:pt x="553627" y="327881"/>
                  <a:pt x="549299" y="588096"/>
                </a:cubicBezTo>
                <a:cubicBezTo>
                  <a:pt x="542562" y="916461"/>
                  <a:pt x="658924" y="1109434"/>
                  <a:pt x="720275" y="1190644"/>
                </a:cubicBezTo>
                <a:cubicBezTo>
                  <a:pt x="774787" y="1262738"/>
                  <a:pt x="857667" y="1399692"/>
                  <a:pt x="762418" y="1446850"/>
                </a:cubicBezTo>
                <a:cubicBezTo>
                  <a:pt x="504691" y="1569722"/>
                  <a:pt x="283431" y="1656128"/>
                  <a:pt x="167010" y="1744812"/>
                </a:cubicBezTo>
                <a:cubicBezTo>
                  <a:pt x="-23891" y="1904150"/>
                  <a:pt x="672" y="2013351"/>
                  <a:pt x="1392" y="2161289"/>
                </a:cubicBezTo>
                <a:cubicBezTo>
                  <a:pt x="356083" y="2160989"/>
                  <a:pt x="261990" y="2166300"/>
                  <a:pt x="616681" y="2166000"/>
                </a:cubicBezTo>
                <a:cubicBezTo>
                  <a:pt x="794788" y="1846239"/>
                  <a:pt x="1045824" y="1778915"/>
                  <a:pt x="1453932" y="1593789"/>
                </a:cubicBezTo>
                <a:cubicBezTo>
                  <a:pt x="1171572" y="1115084"/>
                  <a:pt x="1046285" y="714919"/>
                  <a:pt x="1414663" y="124017"/>
                </a:cubicBezTo>
                <a:cubicBezTo>
                  <a:pt x="1309485" y="41539"/>
                  <a:pt x="1305280" y="26381"/>
                  <a:pt x="1093515" y="0"/>
                </a:cubicBezTo>
                <a:close/>
                <a:moveTo>
                  <a:pt x="2886850" y="0"/>
                </a:moveTo>
                <a:cubicBezTo>
                  <a:pt x="2675085" y="26381"/>
                  <a:pt x="2670880" y="41539"/>
                  <a:pt x="2565702" y="124017"/>
                </a:cubicBezTo>
                <a:cubicBezTo>
                  <a:pt x="2934080" y="714919"/>
                  <a:pt x="2808793" y="1115084"/>
                  <a:pt x="2526433" y="1593789"/>
                </a:cubicBezTo>
                <a:cubicBezTo>
                  <a:pt x="2934542" y="1778915"/>
                  <a:pt x="3185577" y="1846239"/>
                  <a:pt x="3363685" y="2166000"/>
                </a:cubicBezTo>
                <a:cubicBezTo>
                  <a:pt x="3718376" y="2166300"/>
                  <a:pt x="3624282" y="2160989"/>
                  <a:pt x="3978973" y="2161289"/>
                </a:cubicBezTo>
                <a:cubicBezTo>
                  <a:pt x="3979693" y="2013351"/>
                  <a:pt x="4004256" y="1904150"/>
                  <a:pt x="3813355" y="1744812"/>
                </a:cubicBezTo>
                <a:cubicBezTo>
                  <a:pt x="3696934" y="1656128"/>
                  <a:pt x="3475674" y="1569722"/>
                  <a:pt x="3217947" y="1446850"/>
                </a:cubicBezTo>
                <a:cubicBezTo>
                  <a:pt x="3122698" y="1399692"/>
                  <a:pt x="3205579" y="1262738"/>
                  <a:pt x="3260090" y="1190644"/>
                </a:cubicBezTo>
                <a:cubicBezTo>
                  <a:pt x="3321441" y="1109434"/>
                  <a:pt x="3437803" y="916461"/>
                  <a:pt x="3431066" y="588096"/>
                </a:cubicBezTo>
                <a:cubicBezTo>
                  <a:pt x="3426739" y="327881"/>
                  <a:pt x="3243752" y="12826"/>
                  <a:pt x="288685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8" name="Freeform 23">
            <a:extLst>
              <a:ext uri="{FF2B5EF4-FFF2-40B4-BE49-F238E27FC236}">
                <a16:creationId xmlns:a16="http://schemas.microsoft.com/office/drawing/2014/main" id="{73B138D8-BB9C-4609-A311-C261A16FF502}"/>
              </a:ext>
            </a:extLst>
          </p:cNvPr>
          <p:cNvSpPr>
            <a:spLocks noChangeAspect="1"/>
          </p:cNvSpPr>
          <p:nvPr/>
        </p:nvSpPr>
        <p:spPr>
          <a:xfrm flipH="1">
            <a:off x="6201645" y="4478183"/>
            <a:ext cx="395260" cy="251492"/>
          </a:xfrm>
          <a:custGeom>
            <a:avLst/>
            <a:gdLst/>
            <a:ahLst/>
            <a:cxnLst/>
            <a:rect l="l" t="t" r="r" b="b"/>
            <a:pathLst>
              <a:path w="3980365" h="2532594">
                <a:moveTo>
                  <a:pt x="1988360" y="58973"/>
                </a:moveTo>
                <a:cubicBezTo>
                  <a:pt x="1988306" y="58975"/>
                  <a:pt x="1988252" y="58977"/>
                  <a:pt x="1988199" y="58995"/>
                </a:cubicBezTo>
                <a:cubicBezTo>
                  <a:pt x="1988145" y="58977"/>
                  <a:pt x="1988091" y="58975"/>
                  <a:pt x="1988037" y="58973"/>
                </a:cubicBezTo>
                <a:lnTo>
                  <a:pt x="1988037" y="59017"/>
                </a:lnTo>
                <a:cubicBezTo>
                  <a:pt x="1574406" y="74019"/>
                  <a:pt x="1375335" y="406725"/>
                  <a:pt x="1370318" y="708381"/>
                </a:cubicBezTo>
                <a:cubicBezTo>
                  <a:pt x="1362506" y="1089140"/>
                  <a:pt x="1497435" y="1312904"/>
                  <a:pt x="1568575" y="1407072"/>
                </a:cubicBezTo>
                <a:cubicBezTo>
                  <a:pt x="1631785" y="1490670"/>
                  <a:pt x="1727890" y="1649476"/>
                  <a:pt x="1617443" y="1704159"/>
                </a:cubicBezTo>
                <a:cubicBezTo>
                  <a:pt x="1318592" y="1846636"/>
                  <a:pt x="1062028" y="1946829"/>
                  <a:pt x="927030" y="2049664"/>
                </a:cubicBezTo>
                <a:cubicBezTo>
                  <a:pt x="705669" y="2234426"/>
                  <a:pt x="740656" y="2445615"/>
                  <a:pt x="754501" y="2532594"/>
                </a:cubicBezTo>
                <a:lnTo>
                  <a:pt x="1988199" y="2531551"/>
                </a:lnTo>
                <a:lnTo>
                  <a:pt x="3221896" y="2532594"/>
                </a:lnTo>
                <a:cubicBezTo>
                  <a:pt x="3235741" y="2445615"/>
                  <a:pt x="3270728" y="2234426"/>
                  <a:pt x="3049367" y="2049664"/>
                </a:cubicBezTo>
                <a:cubicBezTo>
                  <a:pt x="2914369" y="1946829"/>
                  <a:pt x="2657805" y="1846636"/>
                  <a:pt x="2358954" y="1704159"/>
                </a:cubicBezTo>
                <a:cubicBezTo>
                  <a:pt x="2248507" y="1649476"/>
                  <a:pt x="2344612" y="1490670"/>
                  <a:pt x="2407822" y="1407072"/>
                </a:cubicBezTo>
                <a:cubicBezTo>
                  <a:pt x="2478962" y="1312904"/>
                  <a:pt x="2613891" y="1089140"/>
                  <a:pt x="2606079" y="708381"/>
                </a:cubicBezTo>
                <a:cubicBezTo>
                  <a:pt x="2601062" y="406725"/>
                  <a:pt x="2401991" y="74019"/>
                  <a:pt x="1988360" y="59017"/>
                </a:cubicBezTo>
                <a:close/>
                <a:moveTo>
                  <a:pt x="1093515" y="0"/>
                </a:moveTo>
                <a:cubicBezTo>
                  <a:pt x="736613" y="12826"/>
                  <a:pt x="553627" y="327881"/>
                  <a:pt x="549299" y="588096"/>
                </a:cubicBezTo>
                <a:cubicBezTo>
                  <a:pt x="542562" y="916461"/>
                  <a:pt x="658924" y="1109434"/>
                  <a:pt x="720275" y="1190644"/>
                </a:cubicBezTo>
                <a:cubicBezTo>
                  <a:pt x="774787" y="1262738"/>
                  <a:pt x="857667" y="1399692"/>
                  <a:pt x="762418" y="1446850"/>
                </a:cubicBezTo>
                <a:cubicBezTo>
                  <a:pt x="504691" y="1569722"/>
                  <a:pt x="283431" y="1656128"/>
                  <a:pt x="167010" y="1744812"/>
                </a:cubicBezTo>
                <a:cubicBezTo>
                  <a:pt x="-23891" y="1904150"/>
                  <a:pt x="672" y="2013351"/>
                  <a:pt x="1392" y="2161289"/>
                </a:cubicBezTo>
                <a:cubicBezTo>
                  <a:pt x="356083" y="2160989"/>
                  <a:pt x="261990" y="2166300"/>
                  <a:pt x="616681" y="2166000"/>
                </a:cubicBezTo>
                <a:cubicBezTo>
                  <a:pt x="794788" y="1846239"/>
                  <a:pt x="1045824" y="1778915"/>
                  <a:pt x="1453932" y="1593789"/>
                </a:cubicBezTo>
                <a:cubicBezTo>
                  <a:pt x="1171572" y="1115084"/>
                  <a:pt x="1046285" y="714919"/>
                  <a:pt x="1414663" y="124017"/>
                </a:cubicBezTo>
                <a:cubicBezTo>
                  <a:pt x="1309485" y="41539"/>
                  <a:pt x="1305280" y="26381"/>
                  <a:pt x="1093515" y="0"/>
                </a:cubicBezTo>
                <a:close/>
                <a:moveTo>
                  <a:pt x="2886850" y="0"/>
                </a:moveTo>
                <a:cubicBezTo>
                  <a:pt x="2675085" y="26381"/>
                  <a:pt x="2670880" y="41539"/>
                  <a:pt x="2565702" y="124017"/>
                </a:cubicBezTo>
                <a:cubicBezTo>
                  <a:pt x="2934080" y="714919"/>
                  <a:pt x="2808793" y="1115084"/>
                  <a:pt x="2526433" y="1593789"/>
                </a:cubicBezTo>
                <a:cubicBezTo>
                  <a:pt x="2934542" y="1778915"/>
                  <a:pt x="3185577" y="1846239"/>
                  <a:pt x="3363685" y="2166000"/>
                </a:cubicBezTo>
                <a:cubicBezTo>
                  <a:pt x="3718376" y="2166300"/>
                  <a:pt x="3624282" y="2160989"/>
                  <a:pt x="3978973" y="2161289"/>
                </a:cubicBezTo>
                <a:cubicBezTo>
                  <a:pt x="3979693" y="2013351"/>
                  <a:pt x="4004256" y="1904150"/>
                  <a:pt x="3813355" y="1744812"/>
                </a:cubicBezTo>
                <a:cubicBezTo>
                  <a:pt x="3696934" y="1656128"/>
                  <a:pt x="3475674" y="1569722"/>
                  <a:pt x="3217947" y="1446850"/>
                </a:cubicBezTo>
                <a:cubicBezTo>
                  <a:pt x="3122698" y="1399692"/>
                  <a:pt x="3205579" y="1262738"/>
                  <a:pt x="3260090" y="1190644"/>
                </a:cubicBezTo>
                <a:cubicBezTo>
                  <a:pt x="3321441" y="1109434"/>
                  <a:pt x="3437803" y="916461"/>
                  <a:pt x="3431066" y="588096"/>
                </a:cubicBezTo>
                <a:cubicBezTo>
                  <a:pt x="3426739" y="327881"/>
                  <a:pt x="3243752" y="12826"/>
                  <a:pt x="288685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9" name="Freeform 23">
            <a:extLst>
              <a:ext uri="{FF2B5EF4-FFF2-40B4-BE49-F238E27FC236}">
                <a16:creationId xmlns:a16="http://schemas.microsoft.com/office/drawing/2014/main" id="{5588EF81-79D5-4C9B-BA79-03D950DC79AC}"/>
              </a:ext>
            </a:extLst>
          </p:cNvPr>
          <p:cNvSpPr>
            <a:spLocks noChangeAspect="1"/>
          </p:cNvSpPr>
          <p:nvPr/>
        </p:nvSpPr>
        <p:spPr>
          <a:xfrm flipH="1">
            <a:off x="9958708" y="4488468"/>
            <a:ext cx="395260" cy="251492"/>
          </a:xfrm>
          <a:custGeom>
            <a:avLst/>
            <a:gdLst/>
            <a:ahLst/>
            <a:cxnLst/>
            <a:rect l="l" t="t" r="r" b="b"/>
            <a:pathLst>
              <a:path w="3980365" h="2532594">
                <a:moveTo>
                  <a:pt x="1988360" y="58973"/>
                </a:moveTo>
                <a:cubicBezTo>
                  <a:pt x="1988306" y="58975"/>
                  <a:pt x="1988252" y="58977"/>
                  <a:pt x="1988199" y="58995"/>
                </a:cubicBezTo>
                <a:cubicBezTo>
                  <a:pt x="1988145" y="58977"/>
                  <a:pt x="1988091" y="58975"/>
                  <a:pt x="1988037" y="58973"/>
                </a:cubicBezTo>
                <a:lnTo>
                  <a:pt x="1988037" y="59017"/>
                </a:lnTo>
                <a:cubicBezTo>
                  <a:pt x="1574406" y="74019"/>
                  <a:pt x="1375335" y="406725"/>
                  <a:pt x="1370318" y="708381"/>
                </a:cubicBezTo>
                <a:cubicBezTo>
                  <a:pt x="1362506" y="1089140"/>
                  <a:pt x="1497435" y="1312904"/>
                  <a:pt x="1568575" y="1407072"/>
                </a:cubicBezTo>
                <a:cubicBezTo>
                  <a:pt x="1631785" y="1490670"/>
                  <a:pt x="1727890" y="1649476"/>
                  <a:pt x="1617443" y="1704159"/>
                </a:cubicBezTo>
                <a:cubicBezTo>
                  <a:pt x="1318592" y="1846636"/>
                  <a:pt x="1062028" y="1946829"/>
                  <a:pt x="927030" y="2049664"/>
                </a:cubicBezTo>
                <a:cubicBezTo>
                  <a:pt x="705669" y="2234426"/>
                  <a:pt x="740656" y="2445615"/>
                  <a:pt x="754501" y="2532594"/>
                </a:cubicBezTo>
                <a:lnTo>
                  <a:pt x="1988199" y="2531551"/>
                </a:lnTo>
                <a:lnTo>
                  <a:pt x="3221896" y="2532594"/>
                </a:lnTo>
                <a:cubicBezTo>
                  <a:pt x="3235741" y="2445615"/>
                  <a:pt x="3270728" y="2234426"/>
                  <a:pt x="3049367" y="2049664"/>
                </a:cubicBezTo>
                <a:cubicBezTo>
                  <a:pt x="2914369" y="1946829"/>
                  <a:pt x="2657805" y="1846636"/>
                  <a:pt x="2358954" y="1704159"/>
                </a:cubicBezTo>
                <a:cubicBezTo>
                  <a:pt x="2248507" y="1649476"/>
                  <a:pt x="2344612" y="1490670"/>
                  <a:pt x="2407822" y="1407072"/>
                </a:cubicBezTo>
                <a:cubicBezTo>
                  <a:pt x="2478962" y="1312904"/>
                  <a:pt x="2613891" y="1089140"/>
                  <a:pt x="2606079" y="708381"/>
                </a:cubicBezTo>
                <a:cubicBezTo>
                  <a:pt x="2601062" y="406725"/>
                  <a:pt x="2401991" y="74019"/>
                  <a:pt x="1988360" y="59017"/>
                </a:cubicBezTo>
                <a:close/>
                <a:moveTo>
                  <a:pt x="1093515" y="0"/>
                </a:moveTo>
                <a:cubicBezTo>
                  <a:pt x="736613" y="12826"/>
                  <a:pt x="553627" y="327881"/>
                  <a:pt x="549299" y="588096"/>
                </a:cubicBezTo>
                <a:cubicBezTo>
                  <a:pt x="542562" y="916461"/>
                  <a:pt x="658924" y="1109434"/>
                  <a:pt x="720275" y="1190644"/>
                </a:cubicBezTo>
                <a:cubicBezTo>
                  <a:pt x="774787" y="1262738"/>
                  <a:pt x="857667" y="1399692"/>
                  <a:pt x="762418" y="1446850"/>
                </a:cubicBezTo>
                <a:cubicBezTo>
                  <a:pt x="504691" y="1569722"/>
                  <a:pt x="283431" y="1656128"/>
                  <a:pt x="167010" y="1744812"/>
                </a:cubicBezTo>
                <a:cubicBezTo>
                  <a:pt x="-23891" y="1904150"/>
                  <a:pt x="672" y="2013351"/>
                  <a:pt x="1392" y="2161289"/>
                </a:cubicBezTo>
                <a:cubicBezTo>
                  <a:pt x="356083" y="2160989"/>
                  <a:pt x="261990" y="2166300"/>
                  <a:pt x="616681" y="2166000"/>
                </a:cubicBezTo>
                <a:cubicBezTo>
                  <a:pt x="794788" y="1846239"/>
                  <a:pt x="1045824" y="1778915"/>
                  <a:pt x="1453932" y="1593789"/>
                </a:cubicBezTo>
                <a:cubicBezTo>
                  <a:pt x="1171572" y="1115084"/>
                  <a:pt x="1046285" y="714919"/>
                  <a:pt x="1414663" y="124017"/>
                </a:cubicBezTo>
                <a:cubicBezTo>
                  <a:pt x="1309485" y="41539"/>
                  <a:pt x="1305280" y="26381"/>
                  <a:pt x="1093515" y="0"/>
                </a:cubicBezTo>
                <a:close/>
                <a:moveTo>
                  <a:pt x="2886850" y="0"/>
                </a:moveTo>
                <a:cubicBezTo>
                  <a:pt x="2675085" y="26381"/>
                  <a:pt x="2670880" y="41539"/>
                  <a:pt x="2565702" y="124017"/>
                </a:cubicBezTo>
                <a:cubicBezTo>
                  <a:pt x="2934080" y="714919"/>
                  <a:pt x="2808793" y="1115084"/>
                  <a:pt x="2526433" y="1593789"/>
                </a:cubicBezTo>
                <a:cubicBezTo>
                  <a:pt x="2934542" y="1778915"/>
                  <a:pt x="3185577" y="1846239"/>
                  <a:pt x="3363685" y="2166000"/>
                </a:cubicBezTo>
                <a:cubicBezTo>
                  <a:pt x="3718376" y="2166300"/>
                  <a:pt x="3624282" y="2160989"/>
                  <a:pt x="3978973" y="2161289"/>
                </a:cubicBezTo>
                <a:cubicBezTo>
                  <a:pt x="3979693" y="2013351"/>
                  <a:pt x="4004256" y="1904150"/>
                  <a:pt x="3813355" y="1744812"/>
                </a:cubicBezTo>
                <a:cubicBezTo>
                  <a:pt x="3696934" y="1656128"/>
                  <a:pt x="3475674" y="1569722"/>
                  <a:pt x="3217947" y="1446850"/>
                </a:cubicBezTo>
                <a:cubicBezTo>
                  <a:pt x="3122698" y="1399692"/>
                  <a:pt x="3205579" y="1262738"/>
                  <a:pt x="3260090" y="1190644"/>
                </a:cubicBezTo>
                <a:cubicBezTo>
                  <a:pt x="3321441" y="1109434"/>
                  <a:pt x="3437803" y="916461"/>
                  <a:pt x="3431066" y="588096"/>
                </a:cubicBezTo>
                <a:cubicBezTo>
                  <a:pt x="3426739" y="327881"/>
                  <a:pt x="3243752" y="12826"/>
                  <a:pt x="288685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0000714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 COLOR - 104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196491"/>
      </a:accent1>
      <a:accent2>
        <a:srgbClr val="0587AF"/>
      </a:accent2>
      <a:accent3>
        <a:srgbClr val="19A5BE"/>
      </a:accent3>
      <a:accent4>
        <a:srgbClr val="53C3CD"/>
      </a:accent4>
      <a:accent5>
        <a:srgbClr val="5AB4C1"/>
      </a:accent5>
      <a:accent6>
        <a:srgbClr val="1A8EA9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 COLOR - 104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196491"/>
      </a:accent1>
      <a:accent2>
        <a:srgbClr val="0587AF"/>
      </a:accent2>
      <a:accent3>
        <a:srgbClr val="19A5BE"/>
      </a:accent3>
      <a:accent4>
        <a:srgbClr val="53C3CD"/>
      </a:accent4>
      <a:accent5>
        <a:srgbClr val="5AB4C1"/>
      </a:accent5>
      <a:accent6>
        <a:srgbClr val="1A8EA9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COL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AC7D3"/>
      </a:accent1>
      <a:accent2>
        <a:srgbClr val="307689"/>
      </a:accent2>
      <a:accent3>
        <a:srgbClr val="F7C76A"/>
      </a:accent3>
      <a:accent4>
        <a:srgbClr val="F47758"/>
      </a:accent4>
      <a:accent5>
        <a:srgbClr val="C1C3C4"/>
      </a:accent5>
      <a:accent6>
        <a:srgbClr val="506272"/>
      </a:accent6>
      <a:hlink>
        <a:srgbClr val="000000"/>
      </a:hlink>
      <a:folHlink>
        <a:srgbClr val="00000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2825</TotalTime>
  <Words>806</Words>
  <Application>Microsoft Office PowerPoint</Application>
  <PresentationFormat>Widescreen</PresentationFormat>
  <Paragraphs>110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Arial</vt:lpstr>
      <vt:lpstr>Arimo</vt:lpstr>
      <vt:lpstr>Calibri</vt:lpstr>
      <vt:lpstr>Caviar Dreams</vt:lpstr>
      <vt:lpstr>Wingdings</vt:lpstr>
      <vt:lpstr>Cover and End Slide Master</vt:lpstr>
      <vt:lpstr>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Abu Bakar</cp:lastModifiedBy>
  <cp:revision>122</cp:revision>
  <dcterms:created xsi:type="dcterms:W3CDTF">2019-01-14T06:35:35Z</dcterms:created>
  <dcterms:modified xsi:type="dcterms:W3CDTF">2021-07-19T04:56:10Z</dcterms:modified>
</cp:coreProperties>
</file>